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notesSlides/notesSlide12.xml" ContentType="application/vnd.openxmlformats-officedocument.presentationml.notesSlide+xml"/>
  <Override PartName="/ppt/charts/chart8.xml" ContentType="application/vnd.openxmlformats-officedocument.drawingml.chart+xml"/>
  <Override PartName="/ppt/theme/themeOverride2.xml" ContentType="application/vnd.openxmlformats-officedocument.themeOverride+xml"/>
  <Override PartName="/ppt/charts/chart9.xml" ContentType="application/vnd.openxmlformats-officedocument.drawingml.chart+xml"/>
  <Override PartName="/ppt/theme/themeOverride3.xml" ContentType="application/vnd.openxmlformats-officedocument.themeOverride+xml"/>
  <Override PartName="/ppt/charts/chart10.xml" ContentType="application/vnd.openxmlformats-officedocument.drawingml.chart+xml"/>
  <Override PartName="/ppt/theme/themeOverride4.xml" ContentType="application/vnd.openxmlformats-officedocument.themeOverr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  <Override PartName="/ppt/charts/style4.xml" ContentType="application/vnd.ms-office.chartstyle+xml"/>
  <Override PartName="/ppt/charts/colors4.xml" ContentType="application/vnd.ms-office.chartcolorstyle+xml"/>
  <Override PartName="/ppt/charts/style5.xml" ContentType="application/vnd.ms-office.chartstyle+xml"/>
  <Override PartName="/ppt/charts/colors5.xml" ContentType="application/vnd.ms-office.chartcolorstyle+xml"/>
  <Override PartName="/ppt/charts/style6.xml" ContentType="application/vnd.ms-office.chartstyle+xml"/>
  <Override PartName="/ppt/charts/colors6.xml" ContentType="application/vnd.ms-office.chartcolorstyle+xml"/>
  <Override PartName="/ppt/charts/style7.xml" ContentType="application/vnd.ms-office.chartstyle+xml"/>
  <Override PartName="/ppt/charts/colors7.xml" ContentType="application/vnd.ms-office.chartcolorstyle+xml"/>
  <Override PartName="/ppt/charts/style8.xml" ContentType="application/vnd.ms-office.chartstyle+xml"/>
  <Override PartName="/ppt/charts/colors8.xml" ContentType="application/vnd.ms-office.chartcolorstyle+xml"/>
  <Override PartName="/ppt/charts/style9.xml" ContentType="application/vnd.ms-office.chartstyle+xml"/>
  <Override PartName="/ppt/charts/colors9.xml" ContentType="application/vnd.ms-office.chartcolorstyle+xml"/>
  <Override PartName="/ppt/charts/style10.xml" ContentType="application/vnd.ms-office.chartstyle+xml"/>
  <Override PartName="/ppt/charts/colors10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2"/>
  </p:notesMasterIdLst>
  <p:handoutMasterIdLst>
    <p:handoutMasterId r:id="rId133"/>
  </p:handoutMasterIdLst>
  <p:sldIdLst>
    <p:sldId id="344" r:id="rId2"/>
    <p:sldId id="386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  <p:sldId id="384" r:id="rId15"/>
    <p:sldId id="356" r:id="rId16"/>
    <p:sldId id="357" r:id="rId17"/>
    <p:sldId id="358" r:id="rId18"/>
    <p:sldId id="359" r:id="rId19"/>
    <p:sldId id="360" r:id="rId20"/>
    <p:sldId id="361" r:id="rId21"/>
    <p:sldId id="362" r:id="rId22"/>
    <p:sldId id="363" r:id="rId23"/>
    <p:sldId id="364" r:id="rId24"/>
    <p:sldId id="365" r:id="rId25"/>
    <p:sldId id="366" r:id="rId26"/>
    <p:sldId id="367" r:id="rId27"/>
    <p:sldId id="368" r:id="rId28"/>
    <p:sldId id="369" r:id="rId29"/>
    <p:sldId id="370" r:id="rId30"/>
    <p:sldId id="371" r:id="rId31"/>
    <p:sldId id="372" r:id="rId32"/>
    <p:sldId id="373" r:id="rId33"/>
    <p:sldId id="374" r:id="rId34"/>
    <p:sldId id="375" r:id="rId35"/>
    <p:sldId id="376" r:id="rId36"/>
    <p:sldId id="377" r:id="rId37"/>
    <p:sldId id="378" r:id="rId38"/>
    <p:sldId id="379" r:id="rId39"/>
    <p:sldId id="380" r:id="rId40"/>
    <p:sldId id="381" r:id="rId41"/>
    <p:sldId id="382" r:id="rId42"/>
    <p:sldId id="383" r:id="rId43"/>
    <p:sldId id="387" r:id="rId44"/>
    <p:sldId id="415" r:id="rId45"/>
    <p:sldId id="388" r:id="rId46"/>
    <p:sldId id="389" r:id="rId47"/>
    <p:sldId id="390" r:id="rId48"/>
    <p:sldId id="391" r:id="rId49"/>
    <p:sldId id="392" r:id="rId50"/>
    <p:sldId id="393" r:id="rId51"/>
    <p:sldId id="394" r:id="rId52"/>
    <p:sldId id="395" r:id="rId53"/>
    <p:sldId id="396" r:id="rId54"/>
    <p:sldId id="397" r:id="rId55"/>
    <p:sldId id="398" r:id="rId56"/>
    <p:sldId id="399" r:id="rId57"/>
    <p:sldId id="400" r:id="rId58"/>
    <p:sldId id="401" r:id="rId59"/>
    <p:sldId id="402" r:id="rId60"/>
    <p:sldId id="403" r:id="rId61"/>
    <p:sldId id="404" r:id="rId62"/>
    <p:sldId id="405" r:id="rId63"/>
    <p:sldId id="406" r:id="rId64"/>
    <p:sldId id="407" r:id="rId65"/>
    <p:sldId id="408" r:id="rId66"/>
    <p:sldId id="409" r:id="rId67"/>
    <p:sldId id="410" r:id="rId68"/>
    <p:sldId id="411" r:id="rId69"/>
    <p:sldId id="412" r:id="rId70"/>
    <p:sldId id="413" r:id="rId71"/>
    <p:sldId id="414" r:id="rId72"/>
    <p:sldId id="385" r:id="rId73"/>
    <p:sldId id="272" r:id="rId74"/>
    <p:sldId id="273" r:id="rId75"/>
    <p:sldId id="274" r:id="rId76"/>
    <p:sldId id="275" r:id="rId77"/>
    <p:sldId id="276" r:id="rId78"/>
    <p:sldId id="279" r:id="rId79"/>
    <p:sldId id="317" r:id="rId80"/>
    <p:sldId id="277" r:id="rId81"/>
    <p:sldId id="311" r:id="rId82"/>
    <p:sldId id="278" r:id="rId83"/>
    <p:sldId id="280" r:id="rId84"/>
    <p:sldId id="286" r:id="rId85"/>
    <p:sldId id="281" r:id="rId86"/>
    <p:sldId id="319" r:id="rId87"/>
    <p:sldId id="327" r:id="rId88"/>
    <p:sldId id="318" r:id="rId89"/>
    <p:sldId id="320" r:id="rId90"/>
    <p:sldId id="321" r:id="rId91"/>
    <p:sldId id="282" r:id="rId92"/>
    <p:sldId id="323" r:id="rId93"/>
    <p:sldId id="324" r:id="rId94"/>
    <p:sldId id="325" r:id="rId95"/>
    <p:sldId id="326" r:id="rId96"/>
    <p:sldId id="283" r:id="rId97"/>
    <p:sldId id="312" r:id="rId98"/>
    <p:sldId id="284" r:id="rId99"/>
    <p:sldId id="341" r:id="rId100"/>
    <p:sldId id="342" r:id="rId101"/>
    <p:sldId id="343" r:id="rId102"/>
    <p:sldId id="285" r:id="rId103"/>
    <p:sldId id="288" r:id="rId104"/>
    <p:sldId id="295" r:id="rId105"/>
    <p:sldId id="299" r:id="rId106"/>
    <p:sldId id="298" r:id="rId107"/>
    <p:sldId id="301" r:id="rId108"/>
    <p:sldId id="300" r:id="rId109"/>
    <p:sldId id="330" r:id="rId110"/>
    <p:sldId id="331" r:id="rId111"/>
    <p:sldId id="332" r:id="rId112"/>
    <p:sldId id="329" r:id="rId113"/>
    <p:sldId id="303" r:id="rId114"/>
    <p:sldId id="333" r:id="rId115"/>
    <p:sldId id="334" r:id="rId116"/>
    <p:sldId id="336" r:id="rId117"/>
    <p:sldId id="335" r:id="rId118"/>
    <p:sldId id="304" r:id="rId119"/>
    <p:sldId id="313" r:id="rId120"/>
    <p:sldId id="305" r:id="rId121"/>
    <p:sldId id="315" r:id="rId122"/>
    <p:sldId id="316" r:id="rId123"/>
    <p:sldId id="308" r:id="rId124"/>
    <p:sldId id="309" r:id="rId125"/>
    <p:sldId id="310" r:id="rId126"/>
    <p:sldId id="339" r:id="rId127"/>
    <p:sldId id="340" r:id="rId128"/>
    <p:sldId id="337" r:id="rId129"/>
    <p:sldId id="338" r:id="rId130"/>
    <p:sldId id="293" r:id="rId131"/>
  </p:sldIdLst>
  <p:sldSz cx="9144000" cy="5143500" type="screen16x9"/>
  <p:notesSz cx="6858000" cy="9144000"/>
  <p:custDataLst>
    <p:tags r:id="rId135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C24"/>
    <a:srgbClr val="FFCC00"/>
    <a:srgbClr val="CC6600"/>
    <a:srgbClr val="996633"/>
    <a:srgbClr val="993300"/>
    <a:srgbClr val="FFCC99"/>
    <a:srgbClr val="CC9900"/>
    <a:srgbClr val="FFCC6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948" autoAdjust="0"/>
  </p:normalViewPr>
  <p:slideViewPr>
    <p:cSldViewPr>
      <p:cViewPr varScale="1">
        <p:scale>
          <a:sx n="117" d="100"/>
          <a:sy n="117" d="100"/>
        </p:scale>
        <p:origin x="-896" y="-9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18" d="100"/>
          <a:sy n="118" d="100"/>
        </p:scale>
        <p:origin x="282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notesMaster" Target="notesMasters/notesMaster1.xml"/><Relationship Id="rId133" Type="http://schemas.openxmlformats.org/officeDocument/2006/relationships/handoutMaster" Target="handoutMasters/handoutMaster1.xml"/><Relationship Id="rId134" Type="http://schemas.openxmlformats.org/officeDocument/2006/relationships/printerSettings" Target="printerSettings/printerSettings1.bin"/><Relationship Id="rId135" Type="http://schemas.openxmlformats.org/officeDocument/2006/relationships/tags" Target="tags/tag1.xml"/><Relationship Id="rId136" Type="http://schemas.openxmlformats.org/officeDocument/2006/relationships/presProps" Target="presProps.xml"/><Relationship Id="rId137" Type="http://schemas.openxmlformats.org/officeDocument/2006/relationships/viewProps" Target="viewProps.xml"/><Relationship Id="rId138" Type="http://schemas.openxmlformats.org/officeDocument/2006/relationships/theme" Target="theme/theme1.xml"/><Relationship Id="rId13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Style" Target="style10.xml"/><Relationship Id="rId4" Type="http://schemas.microsoft.com/office/2011/relationships/chartColorStyle" Target="colors10.xml"/><Relationship Id="rId1" Type="http://schemas.openxmlformats.org/officeDocument/2006/relationships/themeOverride" Target="../theme/themeOverride4.xml"/><Relationship Id="rId2" Type="http://schemas.openxmlformats.org/officeDocument/2006/relationships/oleObject" Target="Book3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Style" Target="style3.xml"/><Relationship Id="rId4" Type="http://schemas.microsoft.com/office/2011/relationships/chartColorStyle" Target="colors3.xml"/><Relationship Id="rId1" Type="http://schemas.openxmlformats.org/officeDocument/2006/relationships/themeOverride" Target="../theme/themeOverride1.xml"/><Relationship Id="rId2" Type="http://schemas.openxmlformats.org/officeDocument/2006/relationships/oleObject" Target="file:///C:\p4\dt\sw\devrel\Playpen\jmcdonald\presentations\GDC-2014\AZDO\DynamicStreaming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4\dt\sw\devrel\Playpen\jmcdonald\presentations\GDC-2014\AZDO\untexturedobjects.xlsx" TargetMode="External"/><Relationship Id="rId2" Type="http://schemas.microsoft.com/office/2011/relationships/chartStyle" Target="style4.xml"/><Relationship Id="rId3" Type="http://schemas.microsoft.com/office/2011/relationships/chartColorStyle" Target="colors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4\dt\sw\devrel\Playpen\jmcdonald\presentations\GDC-2014\AZDO\untexturedobjects.xlsx" TargetMode="External"/><Relationship Id="rId2" Type="http://schemas.microsoft.com/office/2011/relationships/chartStyle" Target="style5.xml"/><Relationship Id="rId3" Type="http://schemas.microsoft.com/office/2011/relationships/chartColorStyle" Target="colors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4\dt\sw\devrel\Playpen\jmcdonald\presentations\GDC-2014\AZDO\untexturedobjects.xlsx" TargetMode="External"/><Relationship Id="rId2" Type="http://schemas.microsoft.com/office/2011/relationships/chartStyle" Target="style6.xml"/><Relationship Id="rId3" Type="http://schemas.microsoft.com/office/2011/relationships/chartColorStyle" Target="colors6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p4\dt\sw\devrel\Playpen\jmcdonald\presentations\GDC-2014\AZDO\untexturedobjects.xlsx" TargetMode="External"/><Relationship Id="rId2" Type="http://schemas.microsoft.com/office/2011/relationships/chartStyle" Target="style7.xml"/><Relationship Id="rId3" Type="http://schemas.microsoft.com/office/2011/relationships/chartColorStyle" Target="colors7.xml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Style" Target="style8.xml"/><Relationship Id="rId4" Type="http://schemas.microsoft.com/office/2011/relationships/chartColorStyle" Target="colors8.xml"/><Relationship Id="rId1" Type="http://schemas.openxmlformats.org/officeDocument/2006/relationships/themeOverride" Target="../theme/themeOverride2.xml"/><Relationship Id="rId2" Type="http://schemas.openxmlformats.org/officeDocument/2006/relationships/oleObject" Target="Book3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Style" Target="style9.xml"/><Relationship Id="rId4" Type="http://schemas.microsoft.com/office/2011/relationships/chartColorStyle" Target="colors9.xml"/><Relationship Id="rId1" Type="http://schemas.openxmlformats.org/officeDocument/2006/relationships/themeOverride" Target="../theme/themeOverride3.xml"/><Relationship Id="rId2" Type="http://schemas.openxmlformats.org/officeDocument/2006/relationships/oleObject" Target="Book3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Normalized </a:t>
            </a:r>
            <a:r>
              <a:rPr lang="en-US" dirty="0" smtClean="0"/>
              <a:t>Objects</a:t>
            </a:r>
            <a:r>
              <a:rPr lang="en-US" baseline="0" dirty="0" smtClean="0"/>
              <a:t> per Second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Dynamic Buffer</c:v>
                </c:pt>
                <c:pt idx="1">
                  <c:v>Persistent-Mapped</c:v>
                </c:pt>
                <c:pt idx="2">
                  <c:v>Multi-Draw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1.0</c:v>
                </c:pt>
                <c:pt idx="1">
                  <c:v>3.76919554232923</c:v>
                </c:pt>
                <c:pt idx="2">
                  <c:v>6.12105200562084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6986024"/>
        <c:axId val="2106995672"/>
      </c:barChart>
      <c:catAx>
        <c:axId val="2106986024"/>
        <c:scaling>
          <c:orientation val="minMax"/>
        </c:scaling>
        <c:delete val="0"/>
        <c:axPos val="b"/>
        <c:numFmt formatCode="0.0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accent3">
                <a:lumMod val="40000"/>
                <a:lumOff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6995672"/>
        <c:crossesAt val="0.0"/>
        <c:auto val="1"/>
        <c:lblAlgn val="ctr"/>
        <c:lblOffset val="100"/>
        <c:noMultiLvlLbl val="0"/>
      </c:catAx>
      <c:valAx>
        <c:axId val="2106995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3">
                  <a:lumMod val="40000"/>
                  <a:lumOff val="60000"/>
                </a:schemeClr>
              </a:solidFill>
              <a:round/>
            </a:ln>
            <a:effectLst/>
          </c:spPr>
        </c:majorGridlines>
        <c:numFmt formatCode="0%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6986024"/>
        <c:crosses val="autoZero"/>
        <c:crossBetween val="between"/>
        <c:majorUnit val="1.0"/>
      </c:valAx>
      <c:spPr>
        <a:noFill/>
        <a:ln w="3175"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rgbClr val="000000"/>
          </a:solidFill>
        </a:defRPr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TexturedQuads</a:t>
            </a:r>
            <a:r>
              <a:rPr lang="en-US" dirty="0" smtClean="0"/>
              <a:t> –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3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Sheet1!$C$2:$C$15</c:f>
              <c:strCache>
                <c:ptCount val="14"/>
                <c:pt idx="0">
                  <c:v>GLSBTAMultiDraw-NoSDP</c:v>
                </c:pt>
                <c:pt idx="1">
                  <c:v>GLTextureArrayMultiDraw-NoSDP</c:v>
                </c:pt>
                <c:pt idx="2">
                  <c:v>GLBindlessMultiDraw</c:v>
                </c:pt>
                <c:pt idx="3">
                  <c:v>GLSBTAMultiDraw-SDP</c:v>
                </c:pt>
                <c:pt idx="4">
                  <c:v>GLTextureArrayMultiDraw-SDP</c:v>
                </c:pt>
                <c:pt idx="5">
                  <c:v>GLNoTex</c:v>
                </c:pt>
                <c:pt idx="6">
                  <c:v>GLTextureArray</c:v>
                </c:pt>
                <c:pt idx="7">
                  <c:v>GLNoTexUniform</c:v>
                </c:pt>
                <c:pt idx="8">
                  <c:v>GLTextureArrayUniform</c:v>
                </c:pt>
                <c:pt idx="9">
                  <c:v>GLSBTA</c:v>
                </c:pt>
                <c:pt idx="10">
                  <c:v>GLBindless</c:v>
                </c:pt>
                <c:pt idx="11">
                  <c:v>GLNaive</c:v>
                </c:pt>
                <c:pt idx="12">
                  <c:v>GLNaiveUniform</c:v>
                </c:pt>
                <c:pt idx="13">
                  <c:v>D3D11Naive</c:v>
                </c:pt>
              </c:strCache>
            </c:strRef>
          </c:cat>
          <c:val>
            <c:numRef>
              <c:f>Sheet1!$H$2:$H$15</c:f>
              <c:numCache>
                <c:formatCode>0.0%</c:formatCode>
                <c:ptCount val="14"/>
                <c:pt idx="0">
                  <c:v>18.5269059340591</c:v>
                </c:pt>
                <c:pt idx="1">
                  <c:v>18.50970632541815</c:v>
                </c:pt>
                <c:pt idx="2">
                  <c:v>9.550457362053702</c:v>
                </c:pt>
                <c:pt idx="3">
                  <c:v>9.36402602848224</c:v>
                </c:pt>
                <c:pt idx="4">
                  <c:v>9.3281825099781</c:v>
                </c:pt>
                <c:pt idx="5">
                  <c:v>5.816433973691975</c:v>
                </c:pt>
                <c:pt idx="6">
                  <c:v>5.75133170784737</c:v>
                </c:pt>
                <c:pt idx="7">
                  <c:v>4.228339364196859</c:v>
                </c:pt>
                <c:pt idx="8">
                  <c:v>4.188077526362378</c:v>
                </c:pt>
                <c:pt idx="9">
                  <c:v>4.132534049789565</c:v>
                </c:pt>
                <c:pt idx="10">
                  <c:v>2.651232315075087</c:v>
                </c:pt>
                <c:pt idx="11">
                  <c:v>1.201798387973473</c:v>
                </c:pt>
                <c:pt idx="12">
                  <c:v>1.012020313397835</c:v>
                </c:pt>
                <c:pt idx="1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9513784"/>
        <c:axId val="2109517400"/>
      </c:barChart>
      <c:catAx>
        <c:axId val="21095137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517400"/>
        <c:crosses val="autoZero"/>
        <c:auto val="1"/>
        <c:lblAlgn val="ctr"/>
        <c:lblOffset val="100"/>
        <c:noMultiLvlLbl val="0"/>
      </c:catAx>
      <c:valAx>
        <c:axId val="2109517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513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 dirty="0" smtClean="0">
                <a:effectLst/>
              </a:rPr>
              <a:t>Normalized Objects per Second</a:t>
            </a:r>
            <a:endParaRPr lang="en-US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glBindTexture per Object</c:v>
                </c:pt>
                <c:pt idx="1">
                  <c:v>Texture Arrays</c:v>
                </c:pt>
                <c:pt idx="2">
                  <c:v>No Texture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1.0</c:v>
                </c:pt>
                <c:pt idx="1">
                  <c:v>4.81975014077887</c:v>
                </c:pt>
                <c:pt idx="2">
                  <c:v>4.967504596767307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7117896"/>
        <c:axId val="2107121544"/>
      </c:barChart>
      <c:catAx>
        <c:axId val="2107117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3">
                <a:lumMod val="40000"/>
                <a:lumOff val="6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121544"/>
        <c:crosses val="autoZero"/>
        <c:auto val="1"/>
        <c:lblAlgn val="ctr"/>
        <c:lblOffset val="100"/>
        <c:noMultiLvlLbl val="0"/>
      </c:catAx>
      <c:valAx>
        <c:axId val="2107121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3">
                  <a:lumMod val="40000"/>
                  <a:lumOff val="6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117896"/>
        <c:crosses val="autoZero"/>
        <c:crossBetween val="between"/>
        <c:majorUnit val="1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accent3">
              <a:lumMod val="50000"/>
            </a:schemeClr>
          </a:solidFill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DynamicStreaming</a:t>
            </a:r>
            <a:r>
              <a:rPr lang="en-US" dirty="0" smtClean="0"/>
              <a:t> -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Sheet1!$H$1</c:f>
              <c:strCache>
                <c:ptCount val="1"/>
                <c:pt idx="0">
                  <c:v>Normalized fps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Sheet1!$C$2:$C$6</c:f>
              <c:strCache>
                <c:ptCount val="5"/>
                <c:pt idx="0">
                  <c:v>GLMapPersistent</c:v>
                </c:pt>
                <c:pt idx="1">
                  <c:v>D3D11MapNoOverwrite</c:v>
                </c:pt>
                <c:pt idx="2">
                  <c:v>GLBufferSubData</c:v>
                </c:pt>
                <c:pt idx="3">
                  <c:v>D3D11UpdateSubresource</c:v>
                </c:pt>
                <c:pt idx="4">
                  <c:v>GLMapUnsynchronized</c:v>
                </c:pt>
              </c:strCache>
            </c:strRef>
          </c:cat>
          <c:val>
            <c:numRef>
              <c:f>Sheet1!$H$2:$H$6</c:f>
              <c:numCache>
                <c:formatCode>0.0%</c:formatCode>
                <c:ptCount val="5"/>
                <c:pt idx="0">
                  <c:v>2.044504995458674</c:v>
                </c:pt>
                <c:pt idx="1">
                  <c:v>1.0</c:v>
                </c:pt>
                <c:pt idx="2">
                  <c:v>0.501711730594564</c:v>
                </c:pt>
                <c:pt idx="3">
                  <c:v>0.0665828268008104</c:v>
                </c:pt>
                <c:pt idx="4">
                  <c:v>0.0428631314189897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7833880"/>
        <c:axId val="2107837544"/>
      </c:barChart>
      <c:catAx>
        <c:axId val="21078338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837544"/>
        <c:crosses val="autoZero"/>
        <c:auto val="1"/>
        <c:lblAlgn val="ctr"/>
        <c:lblOffset val="100"/>
        <c:noMultiLvlLbl val="0"/>
      </c:catAx>
      <c:valAx>
        <c:axId val="21078375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7833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/>
              <a:t>Untextured</a:t>
            </a:r>
            <a:r>
              <a:rPr lang="en-US" dirty="0"/>
              <a:t> Object -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0"/>
            <c:invertIfNegative val="0"/>
            <c:bubble3D val="0"/>
          </c:dPt>
          <c:dPt>
            <c:idx val="1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Sheet1!$C$2:$C$17</c:f>
              <c:strCache>
                <c:ptCount val="16"/>
                <c:pt idx="0">
                  <c:v>GLBufferStorage-NoSDP</c:v>
                </c:pt>
                <c:pt idx="1">
                  <c:v>GLMultiDrawBuffer-NoSDP</c:v>
                </c:pt>
                <c:pt idx="2">
                  <c:v>GLMultiDraw-NoSDP</c:v>
                </c:pt>
                <c:pt idx="3">
                  <c:v>GLBufferStorage-SDP</c:v>
                </c:pt>
                <c:pt idx="4">
                  <c:v>GLMultiDrawBuffer-SDP</c:v>
                </c:pt>
                <c:pt idx="5">
                  <c:v>GLMultiDraw-SDP</c:v>
                </c:pt>
                <c:pt idx="6">
                  <c:v>GLMapPersistent</c:v>
                </c:pt>
                <c:pt idx="7">
                  <c:v>GLDrawLoop</c:v>
                </c:pt>
                <c:pt idx="8">
                  <c:v>GLBindlessIndirect</c:v>
                </c:pt>
                <c:pt idx="9">
                  <c:v>GLTexCoord</c:v>
                </c:pt>
                <c:pt idx="10">
                  <c:v>GLUniform</c:v>
                </c:pt>
                <c:pt idx="11">
                  <c:v>D3D11Naive</c:v>
                </c:pt>
                <c:pt idx="12">
                  <c:v>GLBindless</c:v>
                </c:pt>
                <c:pt idx="13">
                  <c:v>GLDynamicBuffer</c:v>
                </c:pt>
                <c:pt idx="14">
                  <c:v>GLBufferRange</c:v>
                </c:pt>
                <c:pt idx="15">
                  <c:v>GLMapUnsynchronized</c:v>
                </c:pt>
              </c:strCache>
            </c:strRef>
          </c:cat>
          <c:val>
            <c:numRef>
              <c:f>Sheet1!$H$2:$H$17</c:f>
              <c:numCache>
                <c:formatCode>0.0%</c:formatCode>
                <c:ptCount val="16"/>
                <c:pt idx="0">
                  <c:v>8.11148561057817</c:v>
                </c:pt>
                <c:pt idx="1">
                  <c:v>7.061641171895255</c:v>
                </c:pt>
                <c:pt idx="2">
                  <c:v>5.833030852994555</c:v>
                </c:pt>
                <c:pt idx="3">
                  <c:v>4.633004926108372</c:v>
                </c:pt>
                <c:pt idx="4">
                  <c:v>3.649922219341457</c:v>
                </c:pt>
                <c:pt idx="5">
                  <c:v>3.333030852994555</c:v>
                </c:pt>
                <c:pt idx="6">
                  <c:v>2.092105263157895</c:v>
                </c:pt>
                <c:pt idx="7">
                  <c:v>1.915413533834586</c:v>
                </c:pt>
                <c:pt idx="8">
                  <c:v>1.588021778584392</c:v>
                </c:pt>
                <c:pt idx="9">
                  <c:v>1.18284936479129</c:v>
                </c:pt>
                <c:pt idx="10">
                  <c:v>1.14493129375162</c:v>
                </c:pt>
                <c:pt idx="11">
                  <c:v>1.0</c:v>
                </c:pt>
                <c:pt idx="12">
                  <c:v>0.866541353383459</c:v>
                </c:pt>
                <c:pt idx="13">
                  <c:v>0.650440757065077</c:v>
                </c:pt>
                <c:pt idx="14">
                  <c:v>0.597614726471351</c:v>
                </c:pt>
                <c:pt idx="15">
                  <c:v>0.0345475758361421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8395400"/>
        <c:axId val="2108399016"/>
      </c:barChart>
      <c:catAx>
        <c:axId val="2108395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399016"/>
        <c:crosses val="autoZero"/>
        <c:auto val="1"/>
        <c:lblAlgn val="ctr"/>
        <c:lblOffset val="100"/>
        <c:noMultiLvlLbl val="0"/>
      </c:catAx>
      <c:valAx>
        <c:axId val="21083990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395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/>
              <a:t>Untextured</a:t>
            </a:r>
            <a:r>
              <a:rPr lang="en-US" dirty="0"/>
              <a:t> Object -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0"/>
            <c:invertIfNegative val="0"/>
            <c:bubble3D val="0"/>
          </c:dPt>
          <c:dPt>
            <c:idx val="1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Sheet1!$C$2:$C$17</c:f>
              <c:strCache>
                <c:ptCount val="16"/>
                <c:pt idx="0">
                  <c:v>GLBufferStorage-NoSDP</c:v>
                </c:pt>
                <c:pt idx="1">
                  <c:v>GLMultiDrawBuffer-NoSDP</c:v>
                </c:pt>
                <c:pt idx="2">
                  <c:v>GLMultiDraw-NoSDP</c:v>
                </c:pt>
                <c:pt idx="3">
                  <c:v>GLBufferStorage-SDP</c:v>
                </c:pt>
                <c:pt idx="4">
                  <c:v>GLMultiDrawBuffer-SDP</c:v>
                </c:pt>
                <c:pt idx="5">
                  <c:v>GLMultiDraw-SDP</c:v>
                </c:pt>
                <c:pt idx="6">
                  <c:v>GLMapPersistent</c:v>
                </c:pt>
                <c:pt idx="7">
                  <c:v>GLDrawLoop</c:v>
                </c:pt>
                <c:pt idx="8">
                  <c:v>GLBindlessIndirect</c:v>
                </c:pt>
                <c:pt idx="9">
                  <c:v>GLTexCoord</c:v>
                </c:pt>
                <c:pt idx="10">
                  <c:v>GLUniform</c:v>
                </c:pt>
                <c:pt idx="11">
                  <c:v>D3D11Naive</c:v>
                </c:pt>
                <c:pt idx="12">
                  <c:v>GLBindless</c:v>
                </c:pt>
                <c:pt idx="13">
                  <c:v>GLDynamicBuffer</c:v>
                </c:pt>
                <c:pt idx="14">
                  <c:v>GLBufferRange</c:v>
                </c:pt>
                <c:pt idx="15">
                  <c:v>GLMapUnsynchronized</c:v>
                </c:pt>
              </c:strCache>
            </c:strRef>
          </c:cat>
          <c:val>
            <c:numRef>
              <c:f>Sheet1!$H$2:$H$17</c:f>
              <c:numCache>
                <c:formatCode>0.0%</c:formatCode>
                <c:ptCount val="16"/>
                <c:pt idx="0">
                  <c:v>8.11148561057817</c:v>
                </c:pt>
                <c:pt idx="1">
                  <c:v>7.061641171895255</c:v>
                </c:pt>
                <c:pt idx="2">
                  <c:v>5.833030852994555</c:v>
                </c:pt>
                <c:pt idx="3">
                  <c:v>4.633004926108372</c:v>
                </c:pt>
                <c:pt idx="4">
                  <c:v>3.649922219341457</c:v>
                </c:pt>
                <c:pt idx="5">
                  <c:v>3.333030852994555</c:v>
                </c:pt>
                <c:pt idx="6">
                  <c:v>2.092105263157895</c:v>
                </c:pt>
                <c:pt idx="7">
                  <c:v>1.915413533834586</c:v>
                </c:pt>
                <c:pt idx="8">
                  <c:v>1.588021778584392</c:v>
                </c:pt>
                <c:pt idx="9">
                  <c:v>1.18284936479129</c:v>
                </c:pt>
                <c:pt idx="10">
                  <c:v>1.14493129375162</c:v>
                </c:pt>
                <c:pt idx="11">
                  <c:v>1.0</c:v>
                </c:pt>
                <c:pt idx="12">
                  <c:v>0.866541353383459</c:v>
                </c:pt>
                <c:pt idx="13">
                  <c:v>0.650440757065077</c:v>
                </c:pt>
                <c:pt idx="14">
                  <c:v>0.597614726471351</c:v>
                </c:pt>
                <c:pt idx="15">
                  <c:v>0.0345475758361421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8443768"/>
        <c:axId val="2108447384"/>
      </c:barChart>
      <c:catAx>
        <c:axId val="21084437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447384"/>
        <c:crosses val="autoZero"/>
        <c:auto val="1"/>
        <c:lblAlgn val="ctr"/>
        <c:lblOffset val="100"/>
        <c:noMultiLvlLbl val="0"/>
      </c:catAx>
      <c:valAx>
        <c:axId val="21084473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443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/>
              <a:t>Untextured</a:t>
            </a:r>
            <a:r>
              <a:rPr lang="en-US" dirty="0"/>
              <a:t> Object -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4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0"/>
            <c:invertIfNegative val="0"/>
            <c:bubble3D val="0"/>
          </c:dPt>
          <c:dPt>
            <c:idx val="1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Sheet1!$C$2:$C$17</c:f>
              <c:strCache>
                <c:ptCount val="16"/>
                <c:pt idx="0">
                  <c:v>GLBufferStorage-NoSDP</c:v>
                </c:pt>
                <c:pt idx="1">
                  <c:v>GLMultiDrawBuffer-NoSDP</c:v>
                </c:pt>
                <c:pt idx="2">
                  <c:v>GLMultiDraw-NoSDP</c:v>
                </c:pt>
                <c:pt idx="3">
                  <c:v>GLBufferStorage-SDP</c:v>
                </c:pt>
                <c:pt idx="4">
                  <c:v>GLMultiDrawBuffer-SDP</c:v>
                </c:pt>
                <c:pt idx="5">
                  <c:v>GLMultiDraw-SDP</c:v>
                </c:pt>
                <c:pt idx="6">
                  <c:v>GLMapPersistent</c:v>
                </c:pt>
                <c:pt idx="7">
                  <c:v>GLDrawLoop</c:v>
                </c:pt>
                <c:pt idx="8">
                  <c:v>GLBindlessIndirect</c:v>
                </c:pt>
                <c:pt idx="9">
                  <c:v>GLTexCoord</c:v>
                </c:pt>
                <c:pt idx="10">
                  <c:v>GLUniform</c:v>
                </c:pt>
                <c:pt idx="11">
                  <c:v>D3D11Naive</c:v>
                </c:pt>
                <c:pt idx="12">
                  <c:v>GLBindless</c:v>
                </c:pt>
                <c:pt idx="13">
                  <c:v>GLDynamicBuffer</c:v>
                </c:pt>
                <c:pt idx="14">
                  <c:v>GLBufferRange</c:v>
                </c:pt>
                <c:pt idx="15">
                  <c:v>GLMapUnsynchronized</c:v>
                </c:pt>
              </c:strCache>
            </c:strRef>
          </c:cat>
          <c:val>
            <c:numRef>
              <c:f>Sheet1!$H$2:$H$17</c:f>
              <c:numCache>
                <c:formatCode>0.0%</c:formatCode>
                <c:ptCount val="16"/>
                <c:pt idx="0">
                  <c:v>8.11148561057817</c:v>
                </c:pt>
                <c:pt idx="1">
                  <c:v>7.061641171895255</c:v>
                </c:pt>
                <c:pt idx="2">
                  <c:v>5.833030852994555</c:v>
                </c:pt>
                <c:pt idx="3">
                  <c:v>4.633004926108372</c:v>
                </c:pt>
                <c:pt idx="4">
                  <c:v>3.649922219341457</c:v>
                </c:pt>
                <c:pt idx="5">
                  <c:v>3.333030852994555</c:v>
                </c:pt>
                <c:pt idx="6">
                  <c:v>2.092105263157895</c:v>
                </c:pt>
                <c:pt idx="7">
                  <c:v>1.915413533834586</c:v>
                </c:pt>
                <c:pt idx="8">
                  <c:v>1.588021778584392</c:v>
                </c:pt>
                <c:pt idx="9">
                  <c:v>1.18284936479129</c:v>
                </c:pt>
                <c:pt idx="10">
                  <c:v>1.14493129375162</c:v>
                </c:pt>
                <c:pt idx="11">
                  <c:v>1.0</c:v>
                </c:pt>
                <c:pt idx="12">
                  <c:v>0.866541353383459</c:v>
                </c:pt>
                <c:pt idx="13">
                  <c:v>0.650440757065077</c:v>
                </c:pt>
                <c:pt idx="14">
                  <c:v>0.597614726471351</c:v>
                </c:pt>
                <c:pt idx="15">
                  <c:v>0.0345475758361421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8496264"/>
        <c:axId val="2108499880"/>
      </c:barChart>
      <c:catAx>
        <c:axId val="2108496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499880"/>
        <c:crosses val="autoZero"/>
        <c:auto val="1"/>
        <c:lblAlgn val="ctr"/>
        <c:lblOffset val="100"/>
        <c:noMultiLvlLbl val="0"/>
      </c:catAx>
      <c:valAx>
        <c:axId val="21084998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496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/>
              <a:t>Untextured</a:t>
            </a:r>
            <a:r>
              <a:rPr lang="en-US" dirty="0"/>
              <a:t> Object -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0"/>
            <c:invertIfNegative val="0"/>
            <c:bubble3D val="0"/>
          </c:dPt>
          <c:dPt>
            <c:idx val="1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Sheet1!$C$2:$C$17</c:f>
              <c:strCache>
                <c:ptCount val="16"/>
                <c:pt idx="0">
                  <c:v>GLBufferStorage-NoSDP</c:v>
                </c:pt>
                <c:pt idx="1">
                  <c:v>GLMultiDrawBuffer-NoSDP</c:v>
                </c:pt>
                <c:pt idx="2">
                  <c:v>GLMultiDraw-NoSDP</c:v>
                </c:pt>
                <c:pt idx="3">
                  <c:v>GLBufferStorage-SDP</c:v>
                </c:pt>
                <c:pt idx="4">
                  <c:v>GLMultiDrawBuffer-SDP</c:v>
                </c:pt>
                <c:pt idx="5">
                  <c:v>GLMultiDraw-SDP</c:v>
                </c:pt>
                <c:pt idx="6">
                  <c:v>GLMapPersistent</c:v>
                </c:pt>
                <c:pt idx="7">
                  <c:v>GLDrawLoop</c:v>
                </c:pt>
                <c:pt idx="8">
                  <c:v>GLBindlessIndirect</c:v>
                </c:pt>
                <c:pt idx="9">
                  <c:v>GLTexCoord</c:v>
                </c:pt>
                <c:pt idx="10">
                  <c:v>GLUniform</c:v>
                </c:pt>
                <c:pt idx="11">
                  <c:v>D3D11Naive</c:v>
                </c:pt>
                <c:pt idx="12">
                  <c:v>GLBindless</c:v>
                </c:pt>
                <c:pt idx="13">
                  <c:v>GLDynamicBuffer</c:v>
                </c:pt>
                <c:pt idx="14">
                  <c:v>GLBufferRange</c:v>
                </c:pt>
                <c:pt idx="15">
                  <c:v>GLMapUnsynchronized</c:v>
                </c:pt>
              </c:strCache>
            </c:strRef>
          </c:cat>
          <c:val>
            <c:numRef>
              <c:f>Sheet1!$H$2:$H$17</c:f>
              <c:numCache>
                <c:formatCode>0.0%</c:formatCode>
                <c:ptCount val="16"/>
                <c:pt idx="0">
                  <c:v>8.11148561057817</c:v>
                </c:pt>
                <c:pt idx="1">
                  <c:v>7.061641171895255</c:v>
                </c:pt>
                <c:pt idx="2">
                  <c:v>5.833030852994555</c:v>
                </c:pt>
                <c:pt idx="3">
                  <c:v>4.633004926108372</c:v>
                </c:pt>
                <c:pt idx="4">
                  <c:v>3.649922219341457</c:v>
                </c:pt>
                <c:pt idx="5">
                  <c:v>3.333030852994555</c:v>
                </c:pt>
                <c:pt idx="6">
                  <c:v>2.092105263157895</c:v>
                </c:pt>
                <c:pt idx="7">
                  <c:v>1.915413533834586</c:v>
                </c:pt>
                <c:pt idx="8">
                  <c:v>1.588021778584392</c:v>
                </c:pt>
                <c:pt idx="9">
                  <c:v>1.18284936479129</c:v>
                </c:pt>
                <c:pt idx="10">
                  <c:v>1.14493129375162</c:v>
                </c:pt>
                <c:pt idx="11">
                  <c:v>1.0</c:v>
                </c:pt>
                <c:pt idx="12">
                  <c:v>0.866541353383459</c:v>
                </c:pt>
                <c:pt idx="13">
                  <c:v>0.650440757065077</c:v>
                </c:pt>
                <c:pt idx="14">
                  <c:v>0.597614726471351</c:v>
                </c:pt>
                <c:pt idx="15">
                  <c:v>0.0345475758361421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8546968"/>
        <c:axId val="2108550584"/>
      </c:barChart>
      <c:catAx>
        <c:axId val="21085469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550584"/>
        <c:crosses val="autoZero"/>
        <c:auto val="1"/>
        <c:lblAlgn val="ctr"/>
        <c:lblOffset val="100"/>
        <c:noMultiLvlLbl val="0"/>
      </c:catAx>
      <c:valAx>
        <c:axId val="21085505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8546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TexturedQuads</a:t>
            </a:r>
            <a:r>
              <a:rPr lang="en-US" dirty="0" smtClean="0"/>
              <a:t> –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3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Sheet1!$C$2:$C$15</c:f>
              <c:strCache>
                <c:ptCount val="14"/>
                <c:pt idx="0">
                  <c:v>GLSBTAMultiDraw-NoSDP</c:v>
                </c:pt>
                <c:pt idx="1">
                  <c:v>GLTextureArrayMultiDraw-NoSDP</c:v>
                </c:pt>
                <c:pt idx="2">
                  <c:v>GLBindlessMultiDraw</c:v>
                </c:pt>
                <c:pt idx="3">
                  <c:v>GLSBTAMultiDraw-SDP</c:v>
                </c:pt>
                <c:pt idx="4">
                  <c:v>GLTextureArrayMultiDraw-SDP</c:v>
                </c:pt>
                <c:pt idx="5">
                  <c:v>GLNoTex</c:v>
                </c:pt>
                <c:pt idx="6">
                  <c:v>GLTextureArray</c:v>
                </c:pt>
                <c:pt idx="7">
                  <c:v>GLNoTexUniform</c:v>
                </c:pt>
                <c:pt idx="8">
                  <c:v>GLTextureArrayUniform</c:v>
                </c:pt>
                <c:pt idx="9">
                  <c:v>GLSBTA</c:v>
                </c:pt>
                <c:pt idx="10">
                  <c:v>GLBindless</c:v>
                </c:pt>
                <c:pt idx="11">
                  <c:v>GLNaive</c:v>
                </c:pt>
                <c:pt idx="12">
                  <c:v>GLNaiveUniform</c:v>
                </c:pt>
                <c:pt idx="13">
                  <c:v>D3D11Naive</c:v>
                </c:pt>
              </c:strCache>
            </c:strRef>
          </c:cat>
          <c:val>
            <c:numRef>
              <c:f>Sheet1!$H$2:$H$15</c:f>
              <c:numCache>
                <c:formatCode>0.0%</c:formatCode>
                <c:ptCount val="14"/>
                <c:pt idx="0">
                  <c:v>18.5269059340591</c:v>
                </c:pt>
                <c:pt idx="1">
                  <c:v>18.50970632541815</c:v>
                </c:pt>
                <c:pt idx="2">
                  <c:v>9.550457362053702</c:v>
                </c:pt>
                <c:pt idx="3">
                  <c:v>9.36402602848224</c:v>
                </c:pt>
                <c:pt idx="4">
                  <c:v>9.3281825099781</c:v>
                </c:pt>
                <c:pt idx="5">
                  <c:v>5.816433973691975</c:v>
                </c:pt>
                <c:pt idx="6">
                  <c:v>5.75133170784737</c:v>
                </c:pt>
                <c:pt idx="7">
                  <c:v>4.228339364196859</c:v>
                </c:pt>
                <c:pt idx="8">
                  <c:v>4.188077526362378</c:v>
                </c:pt>
                <c:pt idx="9">
                  <c:v>4.132534049789565</c:v>
                </c:pt>
                <c:pt idx="10">
                  <c:v>2.651232315075087</c:v>
                </c:pt>
                <c:pt idx="11">
                  <c:v>1.201798387973473</c:v>
                </c:pt>
                <c:pt idx="12">
                  <c:v>1.012020313397835</c:v>
                </c:pt>
                <c:pt idx="1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9402312"/>
        <c:axId val="2109405928"/>
      </c:barChart>
      <c:catAx>
        <c:axId val="21094023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405928"/>
        <c:crosses val="autoZero"/>
        <c:auto val="1"/>
        <c:lblAlgn val="ctr"/>
        <c:lblOffset val="100"/>
        <c:noMultiLvlLbl val="0"/>
      </c:catAx>
      <c:valAx>
        <c:axId val="2109405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402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 err="1" smtClean="0"/>
              <a:t>TexturedQuads</a:t>
            </a:r>
            <a:r>
              <a:rPr lang="en-US" dirty="0" smtClean="0"/>
              <a:t> – Normalized </a:t>
            </a:r>
            <a:r>
              <a:rPr lang="en-US" dirty="0" err="1" smtClean="0"/>
              <a:t>Obj</a:t>
            </a:r>
            <a:r>
              <a:rPr lang="en-US" dirty="0" smtClean="0"/>
              <a:t>/s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4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dPt>
            <c:idx val="13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dPt>
          <c:cat>
            <c:strRef>
              <c:f>Sheet1!$C$2:$C$15</c:f>
              <c:strCache>
                <c:ptCount val="14"/>
                <c:pt idx="0">
                  <c:v>GLSBTAMultiDraw-NoSDP</c:v>
                </c:pt>
                <c:pt idx="1">
                  <c:v>GLTextureArrayMultiDraw-NoSDP</c:v>
                </c:pt>
                <c:pt idx="2">
                  <c:v>GLBindlessMultiDraw</c:v>
                </c:pt>
                <c:pt idx="3">
                  <c:v>GLSBTAMultiDraw-SDP</c:v>
                </c:pt>
                <c:pt idx="4">
                  <c:v>GLTextureArrayMultiDraw-SDP</c:v>
                </c:pt>
                <c:pt idx="5">
                  <c:v>GLNoTex</c:v>
                </c:pt>
                <c:pt idx="6">
                  <c:v>GLTextureArray</c:v>
                </c:pt>
                <c:pt idx="7">
                  <c:v>GLNoTexUniform</c:v>
                </c:pt>
                <c:pt idx="8">
                  <c:v>GLTextureArrayUniform</c:v>
                </c:pt>
                <c:pt idx="9">
                  <c:v>GLSBTA</c:v>
                </c:pt>
                <c:pt idx="10">
                  <c:v>GLBindless</c:v>
                </c:pt>
                <c:pt idx="11">
                  <c:v>GLNaive</c:v>
                </c:pt>
                <c:pt idx="12">
                  <c:v>GLNaiveUniform</c:v>
                </c:pt>
                <c:pt idx="13">
                  <c:v>D3D11Naive</c:v>
                </c:pt>
              </c:strCache>
            </c:strRef>
          </c:cat>
          <c:val>
            <c:numRef>
              <c:f>Sheet1!$H$2:$H$15</c:f>
              <c:numCache>
                <c:formatCode>0.0%</c:formatCode>
                <c:ptCount val="14"/>
                <c:pt idx="0">
                  <c:v>18.5269059340591</c:v>
                </c:pt>
                <c:pt idx="1">
                  <c:v>18.50970632541815</c:v>
                </c:pt>
                <c:pt idx="2">
                  <c:v>9.550457362053702</c:v>
                </c:pt>
                <c:pt idx="3">
                  <c:v>9.36402602848224</c:v>
                </c:pt>
                <c:pt idx="4">
                  <c:v>9.3281825099781</c:v>
                </c:pt>
                <c:pt idx="5">
                  <c:v>5.816433973691975</c:v>
                </c:pt>
                <c:pt idx="6">
                  <c:v>5.75133170784737</c:v>
                </c:pt>
                <c:pt idx="7">
                  <c:v>4.228339364196859</c:v>
                </c:pt>
                <c:pt idx="8">
                  <c:v>4.188077526362378</c:v>
                </c:pt>
                <c:pt idx="9">
                  <c:v>4.132534049789565</c:v>
                </c:pt>
                <c:pt idx="10">
                  <c:v>2.651232315075087</c:v>
                </c:pt>
                <c:pt idx="11">
                  <c:v>1.201798387973473</c:v>
                </c:pt>
                <c:pt idx="12">
                  <c:v>1.012020313397835</c:v>
                </c:pt>
                <c:pt idx="13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2109457160"/>
        <c:axId val="2109460776"/>
      </c:barChart>
      <c:catAx>
        <c:axId val="21094571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460776"/>
        <c:crosses val="autoZero"/>
        <c:auto val="1"/>
        <c:lblAlgn val="ctr"/>
        <c:lblOffset val="100"/>
        <c:noMultiLvlLbl val="0"/>
      </c:catAx>
      <c:valAx>
        <c:axId val="2109460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9457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Verdana" pitchFamily="4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>
                <a:latin typeface="Verdana" pitchFamily="4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Verdana" pitchFamily="45" charset="0"/>
              </a:defRPr>
            </a:lvl1pPr>
          </a:lstStyle>
          <a:p>
            <a:pPr>
              <a:defRPr/>
            </a:pPr>
            <a:fld id="{C083039F-4BC0-47E9-8A69-D8241820DF8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7085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Rectangle 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latin typeface="Verdana" pitchFamily="4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9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8" name="Rectangle 10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9" name="Rectangle 11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latin typeface="Verdana" pitchFamily="4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kumimoji="0" sz="1200">
                <a:latin typeface="Verdana" pitchFamily="45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kumimoji="0" sz="1200">
                <a:latin typeface="Verdana" pitchFamily="45" charset="0"/>
              </a:defRPr>
            </a:lvl1pPr>
          </a:lstStyle>
          <a:p>
            <a:pPr>
              <a:defRPr/>
            </a:pPr>
            <a:fld id="{9F481337-23CA-42F1-A431-1CED5C4B09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808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45" charset="0"/>
        <a:ea typeface="ヒラギノ角ゴ Pro W3" pitchFamily="80" charset="-128"/>
        <a:cs typeface="ヒラギノ角ゴ Pro W3" pitchFamily="80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45" charset="0"/>
        <a:ea typeface="ヒラギノ角ゴ Pro W3" pitchFamily="45" charset="-128"/>
        <a:cs typeface="ヒラギノ角ゴ Pro W3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45" charset="0"/>
        <a:ea typeface="ヒラギノ角ゴ Pro W3" pitchFamily="45" charset="-128"/>
        <a:cs typeface="ヒラギノ角ゴ Pro W3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45" charset="0"/>
        <a:ea typeface="ヒラギノ角ゴ Pro W3" pitchFamily="45" charset="-128"/>
        <a:cs typeface="ヒラギノ角ゴ Pro W3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Verdana" pitchFamily="45" charset="0"/>
        <a:ea typeface="ヒラギノ角ゴ Pro W3" pitchFamily="45" charset="-128"/>
        <a:cs typeface="ヒラギノ角ゴ Pro W3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971900-241C-4E4A-BC3F-064FFF1686E9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52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79D6A288-5173-4B7F-B92A-D8F542B69A79}" type="slidenum">
              <a:rPr kumimoji="0" lang="en-US" sz="1200" smtClean="0"/>
              <a:pPr/>
              <a:t>89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1455465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D99AD1BC-727B-444F-ABD8-75A7587B28D2}" type="slidenum">
              <a:rPr kumimoji="0" lang="en-US" sz="1200" smtClean="0"/>
              <a:pPr/>
              <a:t>90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604487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E2E3B9C3-F9CB-432B-B935-E06022B4AE3F}" type="slidenum">
              <a:rPr kumimoji="0" lang="en-US" sz="1200" smtClean="0"/>
              <a:pPr/>
              <a:t>102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3461784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BufferStorage improvements are probably worth another ~15%, bringing the total speedup to ~22x over D3D11.</a:t>
            </a:r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341E8337-677E-47B4-926D-1BD320F2D83F}" type="slidenum">
              <a:rPr kumimoji="0" lang="en-US" sz="1200" smtClean="0"/>
              <a:pPr/>
              <a:t>123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407967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A971900-241C-4E4A-BC3F-064FFF1686E9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853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</a:t>
            </a:r>
            <a:r>
              <a:rPr lang="en-US" baseline="0" dirty="0" smtClean="0"/>
              <a:t> tightly packed == </a:t>
            </a:r>
            <a:r>
              <a:rPr lang="en-US" baseline="0" dirty="0" err="1" smtClean="0"/>
              <a:t>sizeof</a:t>
            </a:r>
            <a:r>
              <a:rPr lang="en-US" baseline="0" dirty="0" smtClean="0"/>
              <a:t>(</a:t>
            </a:r>
            <a:r>
              <a:rPr lang="en-US" baseline="0" dirty="0" err="1" smtClean="0"/>
              <a:t>struct</a:t>
            </a:r>
            <a:r>
              <a:rPr lang="en-US" baseline="0" dirty="0" smtClean="0"/>
              <a:t>) with no additional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481337-23CA-42F1-A431-1CED5C4B097A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36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* OSX is supported, but it currently really only runs the NULL solution. </a:t>
            </a:r>
          </a:p>
        </p:txBody>
      </p:sp>
      <p:sp>
        <p:nvSpPr>
          <p:cNvPr id="92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AECA1399-0214-43F3-8C4B-EEBF71705546}" type="slidenum">
              <a:rPr kumimoji="0" lang="en-US" sz="1200" smtClean="0"/>
              <a:pPr/>
              <a:t>74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1337907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64^3 = 262,144</a:t>
            </a:r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A17527E6-4090-4DDD-969D-AD2CB0806AD7}" type="slidenum">
              <a:rPr kumimoji="0" lang="en-US" sz="1200" smtClean="0"/>
              <a:pPr/>
              <a:t>76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4257624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434B7C95-4CB8-432C-AAE7-72BE249BFCCD}" type="slidenum">
              <a:rPr kumimoji="0" lang="en-US" sz="1200" smtClean="0"/>
              <a:pPr/>
              <a:t>85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278405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F0ECB07D-399C-4AFA-BB41-991D79DC24A4}" type="slidenum">
              <a:rPr kumimoji="0" lang="en-US" sz="1200" smtClean="0"/>
              <a:pPr/>
              <a:t>86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1795957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85BF958F-CBE5-4E1B-B9DB-C69162516078}" type="slidenum">
              <a:rPr kumimoji="0" lang="en-US" sz="1200" smtClean="0"/>
              <a:pPr/>
              <a:t>87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1164210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mVertexBuffer was previously gen’d into with glGenBuffers(1, &amp;mVertexBuffer);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We set up for triple buffering. You can often get away with a smaller buffer (like 2x). You need to measure.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Our flags are the WRITE, PERSISTENT and COHERENT bits.</a:t>
            </a:r>
          </a:p>
          <a:p>
            <a:r>
              <a:rPr lang="en-US" smtClean="0">
                <a:latin typeface="Verdana" panose="020B0604030504040204" pitchFamily="34" charset="0"/>
                <a:ea typeface="ヒラギノ角ゴ Pro W3"/>
                <a:cs typeface="ヒラギノ角ゴ Pro W3"/>
              </a:rPr>
              <a:t>Then we persistently map the whole buffer.</a:t>
            </a:r>
          </a:p>
          <a:p>
            <a:endParaRPr lang="en-US" smtClean="0">
              <a:latin typeface="Verdana" panose="020B0604030504040204" pitchFamily="34" charset="0"/>
              <a:ea typeface="ヒラギノ角ゴ Pro W3"/>
              <a:cs typeface="ヒラギノ角ゴ Pro W3"/>
            </a:endParaRPr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fld id="{91F5A4B4-C4B6-4856-B1F8-17CD489F8DB9}" type="slidenum">
              <a:rPr kumimoji="0" lang="en-US" sz="1200" smtClean="0"/>
              <a:pPr/>
              <a:t>88</a:t>
            </a:fld>
            <a:endParaRPr kumimoji="0" lang="en-US" sz="1200" smtClean="0"/>
          </a:p>
        </p:txBody>
      </p:sp>
    </p:spTree>
    <p:extLst>
      <p:ext uri="{BB962C8B-B14F-4D97-AF65-F5344CB8AC3E}">
        <p14:creationId xmlns:p14="http://schemas.microsoft.com/office/powerpoint/2010/main" val="257280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DC14_PPT_Title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751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33400" y="1504950"/>
            <a:ext cx="8077200" cy="2743200"/>
          </a:xfrm>
          <a:prstGeom prst="rect">
            <a:avLst/>
          </a:prstGeom>
        </p:spPr>
        <p:txBody>
          <a:bodyPr/>
          <a:lstStyle>
            <a:lvl1pPr marL="273050" indent="-273050">
              <a:defRPr baseline="0"/>
            </a:lvl1pPr>
            <a:lvl2pPr>
              <a:defRPr baseline="0"/>
            </a:lvl2pPr>
            <a:lvl3pPr marL="1146175" indent="-231775">
              <a:defRPr/>
            </a:lvl3pPr>
            <a:lvl4pPr marL="1543050" indent="-171450">
              <a:defRPr/>
            </a:lvl4pPr>
            <a:lvl5pPr marL="2000250" indent="-171450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353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193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N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4365625"/>
            <a:ext cx="735013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33400" y="1504950"/>
            <a:ext cx="8077200" cy="2743200"/>
          </a:xfrm>
          <a:prstGeom prst="rect">
            <a:avLst/>
          </a:prstGeom>
        </p:spPr>
        <p:txBody>
          <a:bodyPr/>
          <a:lstStyle>
            <a:lvl1pPr marL="273050" indent="-273050">
              <a:defRPr baseline="0"/>
            </a:lvl1pPr>
            <a:lvl2pPr>
              <a:defRPr baseline="0"/>
            </a:lvl2pPr>
            <a:lvl3pPr marL="1146175" indent="-231775">
              <a:defRPr/>
            </a:lvl3pPr>
            <a:lvl4pPr marL="1543050" indent="-171450">
              <a:defRPr/>
            </a:lvl4pPr>
            <a:lvl5pPr marL="2000250" indent="-171450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30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Only (NV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50" y="4365625"/>
            <a:ext cx="735013" cy="568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6851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3813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In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33400" y="1504950"/>
            <a:ext cx="8077200" cy="2743200"/>
          </a:xfrm>
          <a:prstGeom prst="rect">
            <a:avLst/>
          </a:prstGeom>
        </p:spPr>
        <p:txBody>
          <a:bodyPr/>
          <a:lstStyle>
            <a:lvl1pPr indent="-274320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705350"/>
            <a:ext cx="553647" cy="36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96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le Only (Inte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5" name="Picture 4" descr="intel_rgb_3000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4705350"/>
            <a:ext cx="553647" cy="36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056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(AM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66750"/>
            <a:ext cx="8077200" cy="78105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33400" y="1504950"/>
            <a:ext cx="8077200" cy="2743200"/>
          </a:xfrm>
          <a:prstGeom prst="rect">
            <a:avLst/>
          </a:prstGeom>
        </p:spPr>
        <p:txBody>
          <a:bodyPr/>
          <a:lstStyle>
            <a:lvl1pPr indent="-274320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5" name="Picture 2" descr="C:\Users\gsellers\Documents\GDC2014\52918B_AMD_Rad_E_RGB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3943350"/>
            <a:ext cx="1143000" cy="969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92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" descr="GDC14_PPT_Content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89" r:id="rId2"/>
    <p:sldLayoutId id="2147483690" r:id="rId3"/>
    <p:sldLayoutId id="2147483693" r:id="rId4"/>
    <p:sldLayoutId id="2147483694" r:id="rId5"/>
    <p:sldLayoutId id="2147483691" r:id="rId6"/>
    <p:sldLayoutId id="2147483695" r:id="rId7"/>
    <p:sldLayoutId id="2147483696" r:id="rId8"/>
    <p:sldLayoutId id="2147483697" r:id="rId9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+mj-lt"/>
          <a:ea typeface="ヒラギノ角ゴ Pro W3" pitchFamily="80" charset="-128"/>
          <a:cs typeface="ヒラギノ角ゴ Pro W3" pitchFamily="80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Verdana" pitchFamily="45" charset="0"/>
          <a:ea typeface="ヒラギノ角ゴ Pro W3" pitchFamily="80" charset="-128"/>
          <a:cs typeface="ヒラギノ角ゴ Pro W3" pitchFamily="8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Verdana" pitchFamily="45" charset="0"/>
          <a:ea typeface="ヒラギノ角ゴ Pro W3" pitchFamily="80" charset="-128"/>
          <a:cs typeface="ヒラギノ角ゴ Pro W3" pitchFamily="8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Verdana" pitchFamily="45" charset="0"/>
          <a:ea typeface="ヒラギノ角ゴ Pro W3" pitchFamily="80" charset="-128"/>
          <a:cs typeface="ヒラギノ角ゴ Pro W3" pitchFamily="8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rgbClr val="000000"/>
          </a:solidFill>
          <a:latin typeface="Verdana" pitchFamily="45" charset="0"/>
          <a:ea typeface="ヒラギノ角ゴ Pro W3" pitchFamily="80" charset="-128"/>
          <a:cs typeface="ヒラギノ角ゴ Pro W3" pitchFamily="80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rgbClr val="000000"/>
          </a:solidFill>
          <a:latin typeface="Verdana" pitchFamily="45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rgbClr val="000000"/>
          </a:solidFill>
          <a:latin typeface="Verdana" pitchFamily="45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rgbClr val="000000"/>
          </a:solidFill>
          <a:latin typeface="Verdana" pitchFamily="45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rgbClr val="000000"/>
          </a:solidFill>
          <a:latin typeface="Verdana" pitchFamily="45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75000"/>
        <a:buFont typeface="Verdana" panose="020B0604030504040204" pitchFamily="34" charset="0"/>
        <a:buChar char="●"/>
        <a:defRPr sz="2800">
          <a:solidFill>
            <a:srgbClr val="000000"/>
          </a:solidFill>
          <a:latin typeface="+mn-lt"/>
          <a:ea typeface="ヒラギノ角ゴ Pro W3" pitchFamily="80" charset="-128"/>
          <a:cs typeface="ヒラギノ角ゴ Pro W3" pitchFamily="80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75000"/>
        <a:buFont typeface="Verdana" panose="020B0604030504040204" pitchFamily="34" charset="0"/>
        <a:buChar char="●"/>
        <a:defRPr sz="2400">
          <a:solidFill>
            <a:srgbClr val="000000"/>
          </a:solidFill>
          <a:latin typeface="+mn-lt"/>
          <a:ea typeface="ヒラギノ角ゴ Pro W3" pitchFamily="45" charset="-128"/>
          <a:cs typeface="ヒラギノ角ゴ Pro W3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75000"/>
        <a:buFont typeface="Verdana" panose="020B0604030504040204" pitchFamily="34" charset="0"/>
        <a:buChar char="●"/>
        <a:defRPr sz="2000">
          <a:solidFill>
            <a:srgbClr val="000000"/>
          </a:solidFill>
          <a:latin typeface="+mn-lt"/>
          <a:ea typeface="ヒラギノ角ゴ Pro W3" pitchFamily="45" charset="-128"/>
          <a:cs typeface="ヒラギノ角ゴ Pro W3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70000"/>
        <a:buFont typeface="Verdana" panose="020B0604030504040204" pitchFamily="34" charset="0"/>
        <a:buChar char="●"/>
        <a:defRPr>
          <a:solidFill>
            <a:srgbClr val="000000"/>
          </a:solidFill>
          <a:latin typeface="+mn-lt"/>
          <a:ea typeface="ヒラギノ角ゴ Pro W3" pitchFamily="45" charset="-128"/>
          <a:cs typeface="ヒラギノ角ゴ Pro W3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buClr>
          <a:srgbClr val="000000"/>
        </a:buClr>
        <a:buSzPct val="75000"/>
        <a:buFont typeface="Verdana" panose="020B0604030504040204" pitchFamily="34" charset="0"/>
        <a:buChar char="●"/>
        <a:defRPr>
          <a:solidFill>
            <a:srgbClr val="000000"/>
          </a:solidFill>
          <a:latin typeface="+mn-lt"/>
          <a:ea typeface="ヒラギノ角ゴ Pro W3" pitchFamily="45" charset="-128"/>
          <a:cs typeface="ヒラギノ角ゴ Pro W3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2"/>
        <a:buChar char="&gt;"/>
        <a:defRPr>
          <a:solidFill>
            <a:srgbClr val="000000"/>
          </a:solidFill>
          <a:latin typeface="+mn-lt"/>
          <a:ea typeface="ヒラギノ角ゴ Pro W3" pitchFamily="4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2"/>
        <a:buChar char="&gt;"/>
        <a:defRPr>
          <a:solidFill>
            <a:srgbClr val="000000"/>
          </a:solidFill>
          <a:latin typeface="+mn-lt"/>
          <a:ea typeface="ヒラギノ角ゴ Pro W3" pitchFamily="4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2"/>
        <a:buChar char="&gt;"/>
        <a:defRPr>
          <a:solidFill>
            <a:srgbClr val="000000"/>
          </a:solidFill>
          <a:latin typeface="+mn-lt"/>
          <a:ea typeface="ヒラギノ角ゴ Pro W3" pitchFamily="4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charset="2"/>
        <a:buChar char="&gt;"/>
        <a:defRPr>
          <a:solidFill>
            <a:srgbClr val="000000"/>
          </a:solidFill>
          <a:latin typeface="+mn-lt"/>
          <a:ea typeface="ヒラギノ角ゴ Pro W3" pitchFamily="4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8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9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10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nvMcJohn/apitest" TargetMode="Externa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85800" y="1276350"/>
            <a:ext cx="7924800" cy="17526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Approaching Zero</a:t>
            </a:r>
            <a:br>
              <a:rPr lang="en-US" dirty="0" smtClean="0"/>
            </a:br>
            <a:r>
              <a:rPr lang="en-US" dirty="0" smtClean="0"/>
              <a:t>Driver Overhead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3028950"/>
            <a:ext cx="15526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 smtClean="0">
                <a:solidFill>
                  <a:schemeClr val="accent4">
                    <a:lumMod val="10000"/>
                  </a:schemeClr>
                </a:solidFill>
              </a:rPr>
              <a:t>Cass </a:t>
            </a:r>
            <a:r>
              <a:rPr lang="en-US" sz="1600" b="1" dirty="0">
                <a:solidFill>
                  <a:schemeClr val="accent4">
                    <a:lumMod val="10000"/>
                  </a:schemeClr>
                </a:solidFill>
              </a:rPr>
              <a:t>Everitt</a:t>
            </a: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/>
            </a:r>
            <a:br>
              <a:rPr lang="en-US" sz="1600" dirty="0">
                <a:solidFill>
                  <a:schemeClr val="accent4">
                    <a:lumMod val="10000"/>
                  </a:schemeClr>
                </a:solidFill>
              </a:rPr>
            </a:b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>NVIDIA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88896" y="3714750"/>
            <a:ext cx="13003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 smtClean="0">
                <a:solidFill>
                  <a:schemeClr val="accent4">
                    <a:lumMod val="10000"/>
                  </a:schemeClr>
                </a:solidFill>
              </a:rPr>
              <a:t>Tim Foley</a:t>
            </a: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/>
            </a:r>
            <a:br>
              <a:rPr lang="en-US" sz="1600" dirty="0">
                <a:solidFill>
                  <a:schemeClr val="accent4">
                    <a:lumMod val="10000"/>
                  </a:schemeClr>
                </a:solidFill>
              </a:rPr>
            </a:br>
            <a:r>
              <a:rPr lang="en-US" sz="1600" dirty="0" smtClean="0">
                <a:solidFill>
                  <a:schemeClr val="accent4">
                    <a:lumMod val="10000"/>
                  </a:schemeClr>
                </a:solidFill>
              </a:rPr>
              <a:t>Intel</a:t>
            </a:r>
            <a:endParaRPr lang="en-US" sz="1600"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86340" y="3028950"/>
            <a:ext cx="194286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 smtClean="0">
                <a:solidFill>
                  <a:schemeClr val="accent4">
                    <a:lumMod val="10000"/>
                  </a:schemeClr>
                </a:solidFill>
              </a:rPr>
              <a:t>Graham Sellers</a:t>
            </a: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/>
            </a:r>
            <a:br>
              <a:rPr lang="en-US" sz="1600" dirty="0">
                <a:solidFill>
                  <a:schemeClr val="accent4">
                    <a:lumMod val="10000"/>
                  </a:schemeClr>
                </a:solidFill>
              </a:rPr>
            </a:br>
            <a:r>
              <a:rPr lang="en-US" sz="1600" dirty="0" smtClean="0">
                <a:solidFill>
                  <a:schemeClr val="accent4">
                    <a:lumMod val="10000"/>
                  </a:schemeClr>
                </a:solidFill>
              </a:rPr>
              <a:t>AMD</a:t>
            </a:r>
            <a:endParaRPr lang="en-US" sz="1600"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3714750"/>
            <a:ext cx="192512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solidFill>
                  <a:schemeClr val="accent4">
                    <a:lumMod val="10000"/>
                  </a:schemeClr>
                </a:solidFill>
              </a:rPr>
              <a:t>John </a:t>
            </a:r>
            <a:r>
              <a:rPr lang="en-US" sz="1600" b="1" dirty="0" smtClean="0">
                <a:solidFill>
                  <a:schemeClr val="accent4">
                    <a:lumMod val="10000"/>
                  </a:schemeClr>
                </a:solidFill>
              </a:rPr>
              <a:t>McDonald</a:t>
            </a: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/>
            </a:r>
            <a:br>
              <a:rPr lang="en-US" sz="1600" dirty="0">
                <a:solidFill>
                  <a:schemeClr val="accent4">
                    <a:lumMod val="10000"/>
                  </a:schemeClr>
                </a:solidFill>
              </a:rPr>
            </a:br>
            <a:r>
              <a:rPr lang="en-US" sz="1600" dirty="0">
                <a:solidFill>
                  <a:schemeClr val="accent4">
                    <a:lumMod val="10000"/>
                  </a:schemeClr>
                </a:solidFill>
              </a:rPr>
              <a:t>NVIDIA</a:t>
            </a:r>
          </a:p>
        </p:txBody>
      </p:sp>
      <p:pic>
        <p:nvPicPr>
          <p:cNvPr id="7" name="Picture 6" descr="AZ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482688"/>
            <a:ext cx="2139696" cy="86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43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Remember, these OpenGL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Exist TODAY – already on your PC</a:t>
            </a:r>
          </a:p>
          <a:p>
            <a:pPr marL="457200" indent="-457200"/>
            <a:r>
              <a:rPr lang="en-US" dirty="0" smtClean="0"/>
              <a:t>Are </a:t>
            </a:r>
            <a:r>
              <a:rPr lang="en-US" u="sng" dirty="0" smtClean="0"/>
              <a:t>at least</a:t>
            </a:r>
            <a:r>
              <a:rPr lang="en-US" dirty="0" smtClean="0"/>
              <a:t> multi-vendor (EXT), and </a:t>
            </a:r>
            <a:r>
              <a:rPr lang="en-US" i="1" dirty="0" smtClean="0"/>
              <a:t>mostly</a:t>
            </a:r>
            <a:r>
              <a:rPr lang="en-US" dirty="0" smtClean="0"/>
              <a:t> core (GL 4.2+)</a:t>
            </a:r>
          </a:p>
          <a:p>
            <a:pPr marL="457200" indent="-457200"/>
            <a:r>
              <a:rPr lang="en-US" dirty="0"/>
              <a:t>C</a:t>
            </a:r>
            <a:r>
              <a:rPr lang="en-US" dirty="0" smtClean="0"/>
              <a:t>oexist with existing</a:t>
            </a:r>
            <a:br>
              <a:rPr lang="en-US" dirty="0" smtClean="0"/>
            </a:br>
            <a:r>
              <a:rPr lang="en-US" dirty="0" smtClean="0"/>
              <a:t>OpenGL</a:t>
            </a:r>
          </a:p>
        </p:txBody>
      </p:sp>
      <p:pic>
        <p:nvPicPr>
          <p:cNvPr id="4" name="Picture 3" descr="shap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2724150"/>
            <a:ext cx="3352800" cy="216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730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0482835"/>
              </p:ext>
            </p:extLst>
          </p:nvPr>
        </p:nvGraphicFramePr>
        <p:xfrm>
          <a:off x="0" y="590550"/>
          <a:ext cx="91440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ounded Rectangle 3"/>
          <p:cNvSpPr/>
          <p:nvPr/>
        </p:nvSpPr>
        <p:spPr bwMode="auto">
          <a:xfrm>
            <a:off x="44143" y="3430577"/>
            <a:ext cx="8261658" cy="1427173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4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551466"/>
      </p:ext>
    </p:extLst>
  </p:cSld>
  <p:clrMapOvr>
    <a:masterClrMapping/>
  </p:clrMapOvr>
  <p:transition xmlns:p14="http://schemas.microsoft.com/office/powerpoint/2010/main" spd="slow" advTm="24012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2799473"/>
              </p:ext>
            </p:extLst>
          </p:nvPr>
        </p:nvGraphicFramePr>
        <p:xfrm>
          <a:off x="0" y="590550"/>
          <a:ext cx="91440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Rounded Rectangle 3"/>
          <p:cNvSpPr/>
          <p:nvPr/>
        </p:nvSpPr>
        <p:spPr bwMode="auto">
          <a:xfrm>
            <a:off x="44143" y="3430577"/>
            <a:ext cx="8261658" cy="1427173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4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722208"/>
      </p:ext>
    </p:extLst>
  </p:cSld>
  <p:clrMapOvr>
    <a:masterClrMapping/>
  </p:clrMapOvr>
  <p:transition xmlns:p14="http://schemas.microsoft.com/office/powerpoint/2010/main" spd="slow" advTm="24012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GLBufferStorage-(</a:t>
            </a:r>
            <a:r>
              <a:rPr lang="el-GR" i="1" smtClean="0">
                <a:ea typeface="ヒラギノ角ゴ Pro W3"/>
                <a:cs typeface="ヒラギノ角ゴ Pro W3"/>
              </a:rPr>
              <a:t>ε</a:t>
            </a:r>
            <a:r>
              <a:rPr lang="en-US" smtClean="0">
                <a:ea typeface="ヒラギノ角ゴ Pro W3"/>
                <a:cs typeface="ヒラギノ角ゴ Pro W3"/>
              </a:rPr>
              <a:t>|No)SDP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sz="quarter" idx="10"/>
          </p:nvPr>
        </p:nvSpPr>
        <p:spPr bwMode="auto">
          <a:xfrm>
            <a:off x="533400" y="1504950"/>
            <a:ext cx="8077200" cy="28956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Set up a giant uniform or storage buffer with data for all objects for a frame.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Use MDI to render many objects at once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And PMB for dynamic data (matrix transforms, MDI entries)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Need a way to index data in shader (SDP)</a:t>
            </a:r>
          </a:p>
          <a:p>
            <a:pPr marL="457200" lvl="1" indent="0">
              <a:buFont typeface="Verdana" panose="020B0604030504040204" pitchFamily="34" charset="0"/>
              <a:buNone/>
            </a:pPr>
            <a:r>
              <a:rPr lang="en-US" sz="2000" smtClean="0">
                <a:ea typeface="ヒラギノ角ゴ Pro W3"/>
              </a:rPr>
              <a:t>	</a:t>
            </a:r>
            <a:endParaRPr lang="en-US" smtClean="0">
              <a:ea typeface="ヒラギノ角ゴ Pro W3"/>
            </a:endParaRP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75082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Required Extensions</a:t>
            </a:r>
          </a:p>
        </p:txBody>
      </p:sp>
      <p:sp>
        <p:nvSpPr>
          <p:cNvPr id="47107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ARB_buffer_storage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ARB_map_buffer_range</a:t>
            </a:r>
          </a:p>
          <a:p>
            <a:r>
              <a:rPr lang="en-US" b="1" smtClean="0">
                <a:ea typeface="ヒラギノ角ゴ Pro W3"/>
                <a:cs typeface="ヒラギノ角ゴ Pro W3"/>
              </a:rPr>
              <a:t>ARB_multi_draw_indirect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ARB_shader_draw_parameters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ARB_shader_storage_buffer_object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ARB_sync</a:t>
            </a: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26918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NoSDP</a:t>
            </a:r>
          </a:p>
        </p:txBody>
      </p:sp>
      <p:sp>
        <p:nvSpPr>
          <p:cNvPr id="48131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Can be used when instancing isn’t needed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Very simple improvement to SDP approach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Not going to cover today</a:t>
            </a:r>
          </a:p>
          <a:p>
            <a:pPr lvl="1"/>
            <a:r>
              <a:rPr lang="en-US" smtClean="0">
                <a:ea typeface="ヒラギノ角ゴ Pro W3"/>
              </a:rPr>
              <a:t>So check the source code!</a:t>
            </a:r>
          </a:p>
        </p:txBody>
      </p:sp>
    </p:spTree>
  </p:cSld>
  <p:clrMapOvr>
    <a:masterClrMapping/>
  </p:clrMapOvr>
  <p:transition xmlns:p14="http://schemas.microsoft.com/office/powerpoint/2010/main" spd="slow" advTm="31949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DrawElementsIndirectCommand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DrawElementsIndirectCommand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count;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firstIndex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baseVertex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baseInstance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typedef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DrawElementsIndirectCommand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</p:txBody>
      </p:sp>
    </p:spTree>
  </p:cSld>
  <p:clrMapOvr>
    <a:masterClrMapping/>
  </p:clrMapOvr>
  <p:transition xmlns:p14="http://schemas.microsoft.com/office/powerpoint/2010/main" spd="slow" advTm="761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GL_MAP_WRITE_BIT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GL_MAP_PERSISTENT_BIT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GL_MAP_COHERENT_BIT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GL_DYNAMIC_STORAGE_BIT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GL_DRAW_INDIRECT_BUFFER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GL_DRAW_INDIRECT_BUFFER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GL_DRAW_INDIRECT_BUFFER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 0,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50179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Cmd Buffer Creation</a:t>
            </a:r>
          </a:p>
        </p:txBody>
      </p:sp>
    </p:spTree>
  </p:cSld>
  <p:clrMapOvr>
    <a:masterClrMapping/>
  </p:clrMapOvr>
  <p:transition xmlns:p14="http://schemas.microsoft.com/office/powerpoint/2010/main" spd="slow" advTm="46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Obj Buffer Creation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GL_MAP_WRITE_BIT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GL_MAP_PERSISTENT_BIT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GL_MAP_COHERENT_BIT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GL_DYNAMIC_STORAGE_BIT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GL_SHADER_STORAGE_BUFFER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GL_SHADER_STORAGE_BUFFER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GL_SHADER_STORAGE_BUFFER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43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Cmd Buffer Update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mCmdLock.WaitForLockedRange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pl-PL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pl-PL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u = 0; u &lt; objCount; ++u)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-&gt;count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mIndexCount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firstIndex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baseVertex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baseInstance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</p:txBody>
      </p:sp>
    </p:spTree>
  </p:cSld>
  <p:clrMapOvr>
    <a:masterClrMapping/>
  </p:clrMapOvr>
  <p:transition xmlns:p14="http://schemas.microsoft.com/office/powerpoint/2010/main" spd="slow" advTm="226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Fencing for fun and profit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mCmdLock.WaitForLockedRange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pl-PL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(size_t u = 0; u &lt; objCount; ++u)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-&gt;count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mIndexCount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firstIndex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baseVertex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baseInstance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</p:txBody>
      </p:sp>
    </p:spTree>
  </p:cSld>
  <p:clrMapOvr>
    <a:masterClrMapping/>
  </p:clrMapOvr>
  <p:transition xmlns:p14="http://schemas.microsoft.com/office/powerpoint/2010/main" spd="slow" advTm="226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apot-t-shirt-cind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932132"/>
            <a:ext cx="4267200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Remember, these OpenGL APIs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>
                <a:latin typeface="Times New Roman"/>
                <a:cs typeface="Times New Roman"/>
              </a:rPr>
              <a:t>Exist TODAY – already on your PC</a:t>
            </a:r>
          </a:p>
          <a:p>
            <a:pPr marL="457200" indent="-457200"/>
            <a:r>
              <a:rPr lang="en-US" dirty="0" smtClean="0">
                <a:latin typeface="Times New Roman"/>
                <a:cs typeface="Times New Roman"/>
              </a:rPr>
              <a:t>Are </a:t>
            </a:r>
            <a:r>
              <a:rPr lang="en-US" u="sng" dirty="0" smtClean="0">
                <a:latin typeface="Times New Roman"/>
                <a:cs typeface="Times New Roman"/>
              </a:rPr>
              <a:t>at least</a:t>
            </a:r>
            <a:r>
              <a:rPr lang="en-US" dirty="0" smtClean="0">
                <a:latin typeface="Times New Roman"/>
                <a:cs typeface="Times New Roman"/>
              </a:rPr>
              <a:t> multi-vendor (EXT), and </a:t>
            </a:r>
            <a:r>
              <a:rPr lang="en-US" i="1" dirty="0" smtClean="0">
                <a:latin typeface="Times New Roman"/>
                <a:cs typeface="Times New Roman"/>
              </a:rPr>
              <a:t>mostly</a:t>
            </a:r>
            <a:r>
              <a:rPr lang="en-US" dirty="0" smtClean="0">
                <a:latin typeface="Times New Roman"/>
                <a:cs typeface="Times New Roman"/>
              </a:rPr>
              <a:t> core (GL 4.2+)</a:t>
            </a:r>
          </a:p>
          <a:p>
            <a:pPr marL="457200" indent="-457200"/>
            <a:r>
              <a:rPr lang="en-US" dirty="0">
                <a:latin typeface="Times New Roman"/>
                <a:cs typeface="Times New Roman"/>
              </a:rPr>
              <a:t>C</a:t>
            </a:r>
            <a:r>
              <a:rPr lang="en-US" dirty="0" smtClean="0">
                <a:latin typeface="Times New Roman"/>
                <a:cs typeface="Times New Roman"/>
              </a:rPr>
              <a:t>oexist with existing</a:t>
            </a:r>
            <a:br>
              <a:rPr lang="en-US" dirty="0" smtClean="0">
                <a:latin typeface="Times New Roman"/>
                <a:cs typeface="Times New Roman"/>
              </a:rPr>
            </a:br>
            <a:r>
              <a:rPr lang="en-US" dirty="0" smtClean="0">
                <a:latin typeface="Times New Roman"/>
                <a:cs typeface="Times New Roman"/>
              </a:rPr>
              <a:t>OpenGL</a:t>
            </a:r>
          </a:p>
        </p:txBody>
      </p:sp>
    </p:spTree>
    <p:extLst>
      <p:ext uri="{BB962C8B-B14F-4D97-AF65-F5344CB8AC3E}">
        <p14:creationId xmlns:p14="http://schemas.microsoft.com/office/powerpoint/2010/main" val="1568279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Someone Set Up Us The Draws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mCmdLock.WaitForLockedRange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pl-PL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pl-PL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u = 0; u &lt; objCount; ++u)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-&gt;count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mIndexCount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firstIndex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baseVertex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baseInstance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</p:txBody>
      </p:sp>
    </p:spTree>
  </p:cSld>
  <p:clrMapOvr>
    <a:masterClrMapping/>
  </p:clrMapOvr>
  <p:transition xmlns:p14="http://schemas.microsoft.com/office/powerpoint/2010/main" spd="slow" advTm="226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Manage the Head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mCmdLock.WaitForLockedRange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pl-PL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(size_t u = 0; u &lt; objCount; ++u)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-&gt;count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mIndexCount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instanceCount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1;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firstIndex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baseVertex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-&gt;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baseInstance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</p:txBody>
      </p:sp>
    </p:spTree>
  </p:cSld>
  <p:clrMapOvr>
    <a:masterClrMapping/>
  </p:clrMapOvr>
  <p:transition xmlns:p14="http://schemas.microsoft.com/office/powerpoint/2010/main" spd="slow" advTm="226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Obj Buffer Update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</p:txBody>
      </p:sp>
      <p:sp>
        <p:nvSpPr>
          <p:cNvPr id="56324" name="Curved Left Arrow 4"/>
          <p:cNvSpPr>
            <a:spLocks noChangeArrowheads="1"/>
          </p:cNvSpPr>
          <p:nvPr/>
        </p:nvSpPr>
        <p:spPr bwMode="auto">
          <a:xfrm flipV="1">
            <a:off x="4648200" y="1541463"/>
            <a:ext cx="685800" cy="3505200"/>
          </a:xfrm>
          <a:prstGeom prst="curvedLeftArrow">
            <a:avLst>
              <a:gd name="adj1" fmla="val 25011"/>
              <a:gd name="adj2" fmla="val 49999"/>
              <a:gd name="adj3" fmla="val 250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r" eaLnBrk="1" hangingPunct="1"/>
            <a:endParaRPr lang="en-US"/>
          </a:p>
        </p:txBody>
      </p:sp>
    </p:spTree>
  </p:cSld>
  <p:clrMapOvr>
    <a:masterClrMapping/>
  </p:clrMapOvr>
  <p:transition xmlns:p14="http://schemas.microsoft.com/office/powerpoint/2010/main" spd="slow" advTm="2261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Obj Buffer Update / Render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mObjLock.WaitForLockedRange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pl-PL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pl-PL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u = 0; u &lt; objCount; ++u)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inObjParameters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)[u];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glMultiDrawElementsIndirect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GL_TRIANGLES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GL_UNSIGNED_SHORT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0,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mCmdLock.LockRange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mObjLock.LockRange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Seriously though, be safe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mObjLock.WaitForLockedRange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rgbClr val="0000F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pl-PL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(size_t u = 0; u &lt; objCount; ++u)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Matrix 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inObjParameters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)[u];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glMultiDrawElementsIndirect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(GL_TRIANGLES, GL_UNSIGNED_SHORT,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0,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mCmdLock.LockRange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mObjLock.LockRange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</p:txBody>
      </p:sp>
    </p:spTree>
  </p:cSld>
  <p:clrMapOvr>
    <a:masterClrMapping/>
  </p:clrMapOvr>
  <p:transition xmlns:p14="http://schemas.microsoft.com/office/powerpoint/2010/main" spd="slow" advTm="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Updates to object parameters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mObjLock.WaitForLockedRange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pl-PL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pl-PL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size_t</a:t>
            </a:r>
            <a:r>
              <a:rPr lang="pl-PL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u = 0; u &lt; objCount; ++u)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inObjParameters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)[u];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glMultiDrawElementsIndirect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(GL_TRIANGLES, GL_UNSIGNED_SHORT,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0,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</p:txBody>
      </p:sp>
    </p:spTree>
  </p:cSld>
  <p:clrMapOvr>
    <a:masterClrMapping/>
  </p:clrMapOvr>
  <p:transition xmlns:p14="http://schemas.microsoft.com/office/powerpoint/2010/main" spd="slow" advTm="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Draw all the things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mObjLock.WaitForLockedRange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pl-PL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(size_t u = 0; u &lt; objCount; ++u)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Matrix 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inObjParameters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)[u];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glMultiDrawElementsIndirect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GL_TRIANGLES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GL_UNSIGNED_SHORT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0,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</p:txBody>
      </p:sp>
    </p:spTree>
  </p:cSld>
  <p:clrMapOvr>
    <a:masterClrMapping/>
  </p:clrMapOvr>
  <p:transition xmlns:p14="http://schemas.microsoft.com/office/powerpoint/2010/main" spd="slow" advTm="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Head management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Next, update the per-Object Data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mObjLock.WaitForLockedRange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pl-PL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(size_t u = 0; u &lt; objCount; ++u)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Matrix 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+ u;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(*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= 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inObjParameters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)[u];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glMultiDrawElementsIndirect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(GL_TRIANGLES, GL_UNSIGNED_SHORT,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0,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mCmdLock.LockRange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oldCmdHead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DEICmd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mObjLock.LockRange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(Matrix)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sizeof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Matrix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objCount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mObjSize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800" dirty="0">
              <a:solidFill>
                <a:schemeClr val="tx2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TexturedQuads</a:t>
            </a:r>
          </a:p>
        </p:txBody>
      </p:sp>
      <p:sp>
        <p:nvSpPr>
          <p:cNvPr id="62467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Demo!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10,000 quads using different textures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Texture is changed between every object</a:t>
            </a: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10199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1047750"/>
            <a:ext cx="6099175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 advTm="23095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apot-t-shi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65" b="3131"/>
          <a:stretch/>
        </p:blipFill>
        <p:spPr>
          <a:xfrm>
            <a:off x="4589584" y="1885950"/>
            <a:ext cx="4462052" cy="315556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omic Sans MS"/>
                <a:cs typeface="Comic Sans MS"/>
              </a:rPr>
              <a:t>Remember, these OpenGL APIs</a:t>
            </a:r>
            <a:endParaRPr lang="en-US" dirty="0">
              <a:latin typeface="Comic Sans MS"/>
              <a:cs typeface="Comic Sans M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>
                <a:latin typeface="Comic Sans MS"/>
                <a:cs typeface="Comic Sans MS"/>
              </a:rPr>
              <a:t>Exist TODAY – already on your PC</a:t>
            </a:r>
          </a:p>
          <a:p>
            <a:pPr marL="457200" indent="-457200"/>
            <a:r>
              <a:rPr lang="en-US" dirty="0" smtClean="0">
                <a:latin typeface="Comic Sans MS"/>
                <a:cs typeface="Comic Sans MS"/>
              </a:rPr>
              <a:t>Are </a:t>
            </a:r>
            <a:r>
              <a:rPr lang="en-US" u="sng" dirty="0" smtClean="0">
                <a:latin typeface="Comic Sans MS"/>
                <a:cs typeface="Comic Sans MS"/>
              </a:rPr>
              <a:t>at least</a:t>
            </a:r>
            <a:r>
              <a:rPr lang="en-US" dirty="0" smtClean="0">
                <a:latin typeface="Comic Sans MS"/>
                <a:cs typeface="Comic Sans MS"/>
              </a:rPr>
              <a:t> multi-vendor (EXT), and </a:t>
            </a:r>
            <a:r>
              <a:rPr lang="en-US" i="1" dirty="0" smtClean="0">
                <a:latin typeface="Comic Sans MS"/>
                <a:cs typeface="Comic Sans MS"/>
              </a:rPr>
              <a:t>mostly</a:t>
            </a:r>
            <a:r>
              <a:rPr lang="en-US" dirty="0" smtClean="0">
                <a:latin typeface="Comic Sans MS"/>
                <a:cs typeface="Comic Sans MS"/>
              </a:rPr>
              <a:t> core (GL 4.2+)</a:t>
            </a:r>
          </a:p>
          <a:p>
            <a:pPr marL="457200" indent="-457200"/>
            <a:r>
              <a:rPr lang="en-US" dirty="0">
                <a:latin typeface="Comic Sans MS"/>
                <a:cs typeface="Comic Sans MS"/>
              </a:rPr>
              <a:t>C</a:t>
            </a:r>
            <a:r>
              <a:rPr lang="en-US" dirty="0" smtClean="0">
                <a:latin typeface="Comic Sans MS"/>
                <a:cs typeface="Comic Sans MS"/>
              </a:rPr>
              <a:t>oexist with existing</a:t>
            </a:r>
            <a:br>
              <a:rPr lang="en-US" dirty="0" smtClean="0">
                <a:latin typeface="Comic Sans MS"/>
                <a:cs typeface="Comic Sans MS"/>
              </a:rPr>
            </a:br>
            <a:r>
              <a:rPr lang="en-US" dirty="0" smtClean="0">
                <a:latin typeface="Comic Sans MS"/>
                <a:cs typeface="Comic Sans MS"/>
              </a:rPr>
              <a:t>OpenGL</a:t>
            </a:r>
          </a:p>
        </p:txBody>
      </p:sp>
    </p:spTree>
    <p:extLst>
      <p:ext uri="{BB962C8B-B14F-4D97-AF65-F5344CB8AC3E}">
        <p14:creationId xmlns:p14="http://schemas.microsoft.com/office/powerpoint/2010/main" val="1855956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0" y="514350"/>
          <a:ext cx="9144000" cy="4629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xmlns:p14="http://schemas.microsoft.com/office/powerpoint/2010/main" spd="slow" advTm="35013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0" y="514350"/>
          <a:ext cx="9144000" cy="4629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ounded Rectangle 2"/>
          <p:cNvSpPr/>
          <p:nvPr/>
        </p:nvSpPr>
        <p:spPr bwMode="auto">
          <a:xfrm>
            <a:off x="44142" y="3486150"/>
            <a:ext cx="8490257" cy="1371600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45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35013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/>
        </p:nvGraphicFramePr>
        <p:xfrm>
          <a:off x="0" y="514350"/>
          <a:ext cx="9144000" cy="4629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Rounded Rectangle 2"/>
          <p:cNvSpPr/>
          <p:nvPr/>
        </p:nvSpPr>
        <p:spPr bwMode="auto">
          <a:xfrm>
            <a:off x="44142" y="3486150"/>
            <a:ext cx="8490257" cy="1371600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45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35013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TexturedQuads notes</a:t>
            </a:r>
          </a:p>
        </p:txBody>
      </p:sp>
      <p:sp>
        <p:nvSpPr>
          <p:cNvPr id="67587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SBTA was covered at Steam Dev Days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Non-Sparse, Non-Bindless TextureArray is the fallback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Should use BufferStorage improvements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SBTA = Sparse Bindless Texture Array</a:t>
            </a:r>
          </a:p>
        </p:txBody>
      </p:sp>
    </p:spTree>
  </p:cSld>
  <p:clrMapOvr>
    <a:masterClrMapping/>
  </p:clrMapOvr>
  <p:transition xmlns:p14="http://schemas.microsoft.com/office/powerpoint/2010/main" spd="slow" advTm="85032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tle 1"/>
          <p:cNvSpPr>
            <a:spLocks noGrp="1"/>
          </p:cNvSpPr>
          <p:nvPr>
            <p:ph type="title"/>
          </p:nvPr>
        </p:nvSpPr>
        <p:spPr bwMode="auto">
          <a:xfrm>
            <a:off x="533400" y="666750"/>
            <a:ext cx="8534400" cy="7810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3500" smtClean="0">
                <a:ea typeface="ヒラギノ角ゴ Pro W3"/>
                <a:cs typeface="ヒラギノ角ゴ Pro W3"/>
              </a:rPr>
              <a:t>GLTextureArrayMultiDraw-(</a:t>
            </a:r>
            <a:r>
              <a:rPr lang="el-GR" sz="3500" i="1" smtClean="0">
                <a:ea typeface="ヒラギノ角ゴ Pro W3"/>
                <a:cs typeface="ヒラギノ角ゴ Pro W3"/>
              </a:rPr>
              <a:t>ε</a:t>
            </a:r>
            <a:r>
              <a:rPr lang="en-US" sz="3500" smtClean="0">
                <a:ea typeface="ヒラギノ角ゴ Pro W3"/>
                <a:cs typeface="ヒラギノ角ゴ Pro W3"/>
              </a:rPr>
              <a:t>|No)SDP</a:t>
            </a:r>
          </a:p>
        </p:txBody>
      </p:sp>
      <p:sp>
        <p:nvSpPr>
          <p:cNvPr id="69635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400" smtClean="0">
                <a:ea typeface="ヒラギノ角ゴ Pro W3"/>
                <a:cs typeface="ヒラギノ角ゴ Pro W3"/>
              </a:rPr>
              <a:t>Instead of loose textures, use arrays of Texture Arrays</a:t>
            </a:r>
          </a:p>
          <a:p>
            <a:r>
              <a:rPr lang="en-US" sz="2400" smtClean="0">
                <a:ea typeface="ヒラギノ角ゴ Pro W3"/>
                <a:cs typeface="ヒラギノ角ゴ Pro W3"/>
              </a:rPr>
              <a:t>Container contains &lt;=2048 same-shape textures</a:t>
            </a:r>
          </a:p>
          <a:p>
            <a:pPr lvl="1"/>
            <a:r>
              <a:rPr lang="en-US" sz="2200" smtClean="0">
                <a:ea typeface="ヒラギノ角ゴ Pro W3"/>
              </a:rPr>
              <a:t>Shape is height, width, mipmapcount, format</a:t>
            </a:r>
          </a:p>
          <a:p>
            <a:r>
              <a:rPr lang="en-US" sz="2400" smtClean="0">
                <a:ea typeface="ヒラギノ角ゴ Pro W3"/>
                <a:cs typeface="ヒラギノ角ゴ Pro W3"/>
              </a:rPr>
              <a:t>Use MDI for kickoffs</a:t>
            </a:r>
            <a:endParaRPr lang="en-US" smtClean="0">
              <a:ea typeface="ヒラギノ角ゴ Pro W3"/>
              <a:cs typeface="ヒラギノ角ゴ Pro W3"/>
            </a:endParaRPr>
          </a:p>
          <a:p>
            <a:r>
              <a:rPr lang="en-US" sz="2400" smtClean="0">
                <a:ea typeface="ヒラギノ角ゴ Pro W3"/>
                <a:cs typeface="ヒラギノ角ゴ Pro W3"/>
              </a:rPr>
              <a:t>Address is passed as {int; float} pair</a:t>
            </a:r>
          </a:p>
        </p:txBody>
      </p:sp>
    </p:spTree>
  </p:cSld>
  <p:clrMapOvr>
    <a:masterClrMapping/>
  </p:clrMapOvr>
  <p:transition xmlns:p14="http://schemas.microsoft.com/office/powerpoint/2010/main" spd="slow" advTm="360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590550"/>
            <a:ext cx="89916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Tex2DAddress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Container;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Page;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std140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binding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=1)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CB1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Tex2DAddress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uniform sampler2DArray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[16];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Elsewhere (in a </a:t>
            </a:r>
            <a:r>
              <a:rPr lang="en-US" sz="1800" dirty="0" err="1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whatever)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In.iDrawID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Tex2DAddress 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(In.v2TexCoord.xy, 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.Page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texel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texture(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latin typeface="Verdana" pitchFamily="48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4847" y="3638550"/>
            <a:ext cx="9142343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18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349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590550"/>
            <a:ext cx="89916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Tex2DAddress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Container;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Page;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 (std140, binding=1)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buffer CB1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uniform sampler2DArray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[16];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Elsewhere (in a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whatever)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In.iDrawID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vec3(In.v2TexCoord.xy,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addr.Page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texel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texture(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4847" y="3638550"/>
            <a:ext cx="9142343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18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349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590550"/>
            <a:ext cx="89916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Tex2DAddress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Container;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float Page;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std140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binding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=1)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CB1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Tex2DAddress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uniform sampler2DArray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[16];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Elsewhere (in a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whatever)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In.iDrawID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vec3(In.v2TexCoord.xy,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addr.Page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texel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texture(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4847" y="3638550"/>
            <a:ext cx="9142343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18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349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590550"/>
            <a:ext cx="89916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Tex2DAddress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Container;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float Page;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 (std140, binding=1)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buffer CB1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uniform sampler2DArray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[16];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Elsewhere (in a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whatever)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In.iDrawID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vec3(In.v2TexCoord.xy,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addr.Page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texel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texture(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addr.Container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4847" y="3638550"/>
            <a:ext cx="9142343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18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349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6200" y="590550"/>
            <a:ext cx="89916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Tex2DAddress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uint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Container;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float Page;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layout (std140, binding=1)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readonly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buffer CB1 {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Tex2DAddress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uniform sampler2DArray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[16];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 Elsewhere (in a </a:t>
            </a:r>
            <a:r>
              <a:rPr lang="en-US" sz="1800" dirty="0" err="1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func</a:t>
            </a:r>
            <a:r>
              <a:rPr lang="en-US" sz="1800" dirty="0">
                <a:solidFill>
                  <a:schemeClr val="tx2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whatever)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In.iDrawID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Tex2DAddress 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texAddress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drawID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vec3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(In.v2TexCoord.xy, 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.Page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vec4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texel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texture(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800" dirty="0" err="1">
                <a:solidFill>
                  <a:schemeClr val="bg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addr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.Container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800" dirty="0" err="1">
                <a:solidFill>
                  <a:schemeClr val="tx2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texCoord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  <a:endParaRPr lang="en-US" sz="1800" dirty="0">
              <a:latin typeface="Verdana" pitchFamily="48" charset="0"/>
            </a:endParaRP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-24847" y="3638550"/>
            <a:ext cx="9142343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endParaRPr lang="en-US" sz="18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13491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 with the show…</a:t>
            </a:r>
            <a:endParaRPr lang="en-US" dirty="0"/>
          </a:p>
        </p:txBody>
      </p:sp>
      <p:pic>
        <p:nvPicPr>
          <p:cNvPr id="4" name="Picture 3" descr="nex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33550"/>
            <a:ext cx="2895600" cy="2533650"/>
          </a:xfrm>
          <a:prstGeom prst="rect">
            <a:avLst/>
          </a:prstGeom>
        </p:spPr>
      </p:pic>
      <p:pic>
        <p:nvPicPr>
          <p:cNvPr id="5" name="Picture 4" descr="speak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6533">
            <a:off x="4991493" y="1504950"/>
            <a:ext cx="2908459" cy="29527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35884" y="4472285"/>
            <a:ext cx="1012116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contourClr>
                <a:srgbClr val="DDDDDD"/>
              </a:contourClr>
            </a:sp3d>
          </a:bodyPr>
          <a:lstStyle/>
          <a:p>
            <a:r>
              <a:rPr lang="en-US" b="1" spc="150" dirty="0" smtClean="0">
                <a:ln w="11430"/>
                <a:effectLst>
                  <a:innerShdw blurRad="82550" dir="13500000">
                    <a:schemeClr val="accent3">
                      <a:lumMod val="75000"/>
                      <a:alpha val="70000"/>
                    </a:schemeClr>
                  </a:innerShdw>
                </a:effectLst>
              </a:rPr>
              <a:t>next</a:t>
            </a:r>
            <a:endParaRPr lang="en-US" b="1" spc="150" dirty="0">
              <a:ln w="11430"/>
              <a:effectLst>
                <a:innerShdw blurRad="82550" dir="13500000">
                  <a:schemeClr val="accent3">
                    <a:lumMod val="75000"/>
                    <a:alpha val="70000"/>
                  </a:schemeClr>
                </a:inn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38800" y="4476750"/>
            <a:ext cx="1672253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contourClr>
                <a:srgbClr val="DDDDDD"/>
              </a:contourClr>
            </a:sp3d>
          </a:bodyPr>
          <a:lstStyle/>
          <a:p>
            <a:r>
              <a:rPr lang="en-US" b="1" spc="150" dirty="0" smtClean="0">
                <a:ln w="11430"/>
                <a:effectLst>
                  <a:innerShdw blurRad="82550" dir="13500000">
                    <a:schemeClr val="accent3">
                      <a:lumMod val="75000"/>
                      <a:alpha val="70000"/>
                    </a:schemeClr>
                  </a:innerShdw>
                </a:effectLst>
              </a:rPr>
              <a:t>speaker</a:t>
            </a:r>
            <a:endParaRPr lang="en-US" b="1" spc="150" dirty="0">
              <a:ln w="11430"/>
              <a:effectLst>
                <a:innerShdw blurRad="82550" dir="13500000">
                  <a:schemeClr val="accent3">
                    <a:lumMod val="75000"/>
                    <a:alpha val="7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1499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Questions?</a:t>
            </a:r>
          </a:p>
        </p:txBody>
      </p:sp>
      <p:sp>
        <p:nvSpPr>
          <p:cNvPr id="75779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z="2400" dirty="0" smtClean="0">
                <a:ea typeface="ヒラギノ角ゴ Pro W3"/>
                <a:cs typeface="ヒラギノ角ゴ Pro W3"/>
              </a:rPr>
              <a:t>graham dot sellers at </a:t>
            </a:r>
            <a:r>
              <a:rPr lang="en-US" sz="2400" dirty="0" err="1" smtClean="0">
                <a:ea typeface="ヒラギノ角ゴ Pro W3"/>
                <a:cs typeface="ヒラギノ角ゴ Pro W3"/>
              </a:rPr>
              <a:t>amd</a:t>
            </a:r>
            <a:r>
              <a:rPr lang="en-US" sz="2400" dirty="0" smtClean="0">
                <a:ea typeface="ヒラギノ角ゴ Pro W3"/>
                <a:cs typeface="ヒラギノ角ゴ Pro W3"/>
              </a:rPr>
              <a:t> dot com</a:t>
            </a:r>
            <a:br>
              <a:rPr lang="en-US" sz="2400" dirty="0" smtClean="0">
                <a:ea typeface="ヒラギノ角ゴ Pro W3"/>
                <a:cs typeface="ヒラギノ角ゴ Pro W3"/>
              </a:rPr>
            </a:br>
            <a:r>
              <a:rPr lang="en-US" sz="2000" dirty="0" smtClean="0">
                <a:solidFill>
                  <a:srgbClr val="BFBFBF"/>
                </a:solidFill>
                <a:ea typeface="ヒラギノ角ゴ Pro W3"/>
              </a:rPr>
              <a:t>@</a:t>
            </a:r>
            <a:r>
              <a:rPr lang="en-US" sz="2000" dirty="0" err="1" smtClean="0">
                <a:solidFill>
                  <a:srgbClr val="BFBFBF"/>
                </a:solidFill>
                <a:ea typeface="ヒラギノ角ゴ Pro W3"/>
              </a:rPr>
              <a:t>GrahamSellers</a:t>
            </a:r>
            <a:endParaRPr lang="en-US" sz="2000" dirty="0" smtClean="0">
              <a:solidFill>
                <a:srgbClr val="BFBFBF"/>
              </a:solidFill>
              <a:ea typeface="ヒラギノ角ゴ Pro W3"/>
              <a:cs typeface="ヒラギノ角ゴ Pro W3"/>
            </a:endParaRPr>
          </a:p>
          <a:p>
            <a:r>
              <a:rPr lang="en-US" sz="2400" dirty="0" err="1" smtClean="0">
                <a:ea typeface="ヒラギノ角ゴ Pro W3"/>
                <a:cs typeface="ヒラギノ角ゴ Pro W3"/>
              </a:rPr>
              <a:t>tim</a:t>
            </a:r>
            <a:r>
              <a:rPr lang="en-US" sz="2400" dirty="0" smtClean="0">
                <a:ea typeface="ヒラギノ角ゴ Pro W3"/>
                <a:cs typeface="ヒラギノ角ゴ Pro W3"/>
              </a:rPr>
              <a:t> dot </a:t>
            </a:r>
            <a:r>
              <a:rPr lang="en-US" sz="2400" dirty="0" err="1" smtClean="0">
                <a:ea typeface="ヒラギノ角ゴ Pro W3"/>
                <a:cs typeface="ヒラギノ角ゴ Pro W3"/>
              </a:rPr>
              <a:t>foley</a:t>
            </a:r>
            <a:r>
              <a:rPr lang="en-US" sz="2400" dirty="0" smtClean="0">
                <a:ea typeface="ヒラギノ角ゴ Pro W3"/>
                <a:cs typeface="ヒラギノ角ゴ Pro W3"/>
              </a:rPr>
              <a:t> at </a:t>
            </a:r>
            <a:r>
              <a:rPr lang="en-US" sz="2400" dirty="0" err="1" smtClean="0">
                <a:ea typeface="ヒラギノ角ゴ Pro W3"/>
                <a:cs typeface="ヒラギノ角ゴ Pro W3"/>
              </a:rPr>
              <a:t>intel</a:t>
            </a:r>
            <a:r>
              <a:rPr lang="en-US" sz="2400" dirty="0" smtClean="0">
                <a:ea typeface="ヒラギノ角ゴ Pro W3"/>
                <a:cs typeface="ヒラギノ角ゴ Pro W3"/>
              </a:rPr>
              <a:t> dot com</a:t>
            </a:r>
            <a:br>
              <a:rPr lang="en-US" sz="2400" dirty="0" smtClean="0">
                <a:ea typeface="ヒラギノ角ゴ Pro W3"/>
                <a:cs typeface="ヒラギノ角ゴ Pro W3"/>
              </a:rPr>
            </a:br>
            <a:r>
              <a:rPr lang="en-US" sz="2000" dirty="0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@</a:t>
            </a:r>
            <a:r>
              <a:rPr lang="en-US" sz="2000" dirty="0" err="1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TangentVector</a:t>
            </a:r>
            <a:endParaRPr lang="en-US" sz="2000" dirty="0" smtClean="0">
              <a:solidFill>
                <a:srgbClr val="BFBFBF"/>
              </a:solidFill>
              <a:ea typeface="ヒラギノ角ゴ Pro W3"/>
              <a:cs typeface="ヒラギノ角ゴ Pro W3"/>
            </a:endParaRPr>
          </a:p>
          <a:p>
            <a:r>
              <a:rPr lang="en-US" sz="2400" dirty="0" err="1" smtClean="0">
                <a:ea typeface="ヒラギノ角ゴ Pro W3"/>
                <a:cs typeface="ヒラギノ角ゴ Pro W3"/>
              </a:rPr>
              <a:t>cass</a:t>
            </a:r>
            <a:r>
              <a:rPr lang="en-US" sz="2400" dirty="0" smtClean="0">
                <a:ea typeface="ヒラギノ角ゴ Pro W3"/>
                <a:cs typeface="ヒラギノ角ゴ Pro W3"/>
              </a:rPr>
              <a:t> at </a:t>
            </a:r>
            <a:r>
              <a:rPr lang="en-US" sz="2400" dirty="0" err="1" smtClean="0">
                <a:ea typeface="ヒラギノ角ゴ Pro W3"/>
                <a:cs typeface="ヒラギノ角ゴ Pro W3"/>
              </a:rPr>
              <a:t>nvidia</a:t>
            </a:r>
            <a:r>
              <a:rPr lang="en-US" sz="2400" dirty="0" smtClean="0">
                <a:ea typeface="ヒラギノ角ゴ Pro W3"/>
                <a:cs typeface="ヒラギノ角ゴ Pro W3"/>
              </a:rPr>
              <a:t> dot com</a:t>
            </a:r>
            <a:br>
              <a:rPr lang="en-US" sz="2400" dirty="0" smtClean="0">
                <a:ea typeface="ヒラギノ角ゴ Pro W3"/>
                <a:cs typeface="ヒラギノ角ゴ Pro W3"/>
              </a:rPr>
            </a:br>
            <a:r>
              <a:rPr lang="en-US" sz="2000" dirty="0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@</a:t>
            </a:r>
            <a:r>
              <a:rPr lang="en-US" sz="2000" dirty="0" err="1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casseveritt</a:t>
            </a:r>
            <a:endParaRPr lang="en-US" sz="2000" dirty="0" smtClean="0">
              <a:solidFill>
                <a:srgbClr val="BFBFBF"/>
              </a:solidFill>
              <a:ea typeface="ヒラギノ角ゴ Pro W3"/>
              <a:cs typeface="ヒラギノ角ゴ Pro W3"/>
            </a:endParaRPr>
          </a:p>
          <a:p>
            <a:r>
              <a:rPr lang="en-US" sz="2400" dirty="0" err="1" smtClean="0">
                <a:ea typeface="ヒラギノ角ゴ Pro W3"/>
                <a:cs typeface="ヒラギノ角ゴ Pro W3"/>
              </a:rPr>
              <a:t>jmcdonald</a:t>
            </a:r>
            <a:r>
              <a:rPr lang="en-US" sz="2400" dirty="0" smtClean="0">
                <a:ea typeface="ヒラギノ角ゴ Pro W3"/>
                <a:cs typeface="ヒラギノ角ゴ Pro W3"/>
              </a:rPr>
              <a:t> at </a:t>
            </a:r>
            <a:r>
              <a:rPr lang="en-US" sz="2400" dirty="0" err="1" smtClean="0">
                <a:ea typeface="ヒラギノ角ゴ Pro W3"/>
                <a:cs typeface="ヒラギノ角ゴ Pro W3"/>
              </a:rPr>
              <a:t>nvidia</a:t>
            </a:r>
            <a:r>
              <a:rPr lang="en-US" sz="2400" dirty="0" smtClean="0">
                <a:ea typeface="ヒラギノ角ゴ Pro W3"/>
                <a:cs typeface="ヒラギノ角ゴ Pro W3"/>
              </a:rPr>
              <a:t> dot com</a:t>
            </a:r>
            <a:br>
              <a:rPr lang="en-US" sz="2400" dirty="0" smtClean="0">
                <a:ea typeface="ヒラギノ角ゴ Pro W3"/>
                <a:cs typeface="ヒラギノ角ゴ Pro W3"/>
              </a:rPr>
            </a:br>
            <a:r>
              <a:rPr lang="en-US" sz="2000" dirty="0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@</a:t>
            </a:r>
            <a:r>
              <a:rPr lang="en-US" sz="2000" dirty="0" err="1" smtClean="0">
                <a:solidFill>
                  <a:srgbClr val="BFBFBF"/>
                </a:solidFill>
                <a:ea typeface="ヒラギノ角ゴ Pro W3"/>
                <a:cs typeface="ヒラギノ角ゴ Pro W3"/>
              </a:rPr>
              <a:t>basisspace</a:t>
            </a:r>
            <a:endParaRPr lang="en-US" sz="2000" dirty="0" smtClean="0">
              <a:solidFill>
                <a:srgbClr val="BFBFBF"/>
              </a:solidFill>
              <a:ea typeface="ヒラギノ角ゴ Pro W3"/>
              <a:cs typeface="ヒラギノ角ゴ Pro W3"/>
            </a:endParaRPr>
          </a:p>
          <a:p>
            <a:endParaRPr lang="en-US" dirty="0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10309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 Foley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Intel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490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Challenge: More Stuff per 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Varied</a:t>
            </a:r>
          </a:p>
          <a:p>
            <a:pPr lvl="1"/>
            <a:r>
              <a:rPr lang="en-US" dirty="0" smtClean="0"/>
              <a:t>Not 1000s of same instanced mesh</a:t>
            </a:r>
          </a:p>
          <a:p>
            <a:pPr lvl="1"/>
            <a:r>
              <a:rPr lang="en-US" dirty="0" smtClean="0"/>
              <a:t>Unique geometry, textures, etc.</a:t>
            </a:r>
            <a:endParaRPr lang="en-US" dirty="0"/>
          </a:p>
          <a:p>
            <a:r>
              <a:rPr lang="en-US" dirty="0" smtClean="0"/>
              <a:t>Dynamic</a:t>
            </a:r>
          </a:p>
          <a:p>
            <a:pPr lvl="1"/>
            <a:r>
              <a:rPr lang="en-US" dirty="0" smtClean="0"/>
              <a:t>Not just pretty skinned meshes</a:t>
            </a:r>
          </a:p>
          <a:p>
            <a:pPr lvl="1"/>
            <a:r>
              <a:rPr lang="en-US" dirty="0" smtClean="0"/>
              <a:t>Generate new geometry each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082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an Order of Magnitude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Increase in unique objects per frame</a:t>
            </a:r>
          </a:p>
          <a:p>
            <a:pPr lvl="1"/>
            <a:r>
              <a:rPr lang="en-US" dirty="0" smtClean="0"/>
              <a:t>Can over-simplify as draws per frame, but</a:t>
            </a:r>
          </a:p>
          <a:p>
            <a:pPr lvl="1"/>
            <a:r>
              <a:rPr lang="en-US" dirty="0" smtClean="0"/>
              <a:t>Misses importance of variety</a:t>
            </a:r>
          </a:p>
          <a:p>
            <a:r>
              <a:rPr lang="en-US" dirty="0" smtClean="0"/>
              <a:t>Do we need a new API to achieve this?</a:t>
            </a:r>
            <a:endParaRPr lang="en-US" dirty="0"/>
          </a:p>
          <a:p>
            <a:pPr lvl="1"/>
            <a:r>
              <a:rPr lang="en-US" dirty="0" smtClean="0"/>
              <a:t>How far can we get with what we have today?</a:t>
            </a:r>
          </a:p>
        </p:txBody>
      </p:sp>
    </p:spTree>
    <p:extLst>
      <p:ext uri="{BB962C8B-B14F-4D97-AF65-F5344CB8AC3E}">
        <p14:creationId xmlns:p14="http://schemas.microsoft.com/office/powerpoint/2010/main" val="1094101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Techniques in 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Persistent-mapped buffers</a:t>
            </a:r>
          </a:p>
          <a:p>
            <a:pPr lvl="1"/>
            <a:r>
              <a:rPr lang="en-US" dirty="0" smtClean="0"/>
              <a:t>Faster streaming of dynamic geometry</a:t>
            </a:r>
          </a:p>
          <a:p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MultiDrawIndirect</a:t>
            </a:r>
            <a:r>
              <a:rPr lang="en-US" dirty="0" smtClean="0"/>
              <a:t> (MDI)</a:t>
            </a:r>
          </a:p>
          <a:p>
            <a:pPr lvl="1"/>
            <a:r>
              <a:rPr lang="en-US" dirty="0" smtClean="0"/>
              <a:t>Faster submission of many draw calls</a:t>
            </a:r>
          </a:p>
          <a:p>
            <a:r>
              <a:rPr lang="en-US" dirty="0" smtClean="0"/>
              <a:t>Packing 2D textures into arrays</a:t>
            </a:r>
          </a:p>
          <a:p>
            <a:pPr lvl="1"/>
            <a:r>
              <a:rPr lang="en-US" dirty="0" smtClean="0"/>
              <a:t>Texture changes no longer break batches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585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Naïve Draw Loop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bind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framebuffer</a:t>
            </a:r>
            <a:endParaRPr lang="en-US" sz="1400" dirty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set depth, blending, etc. states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bind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shaders</a:t>
            </a:r>
            <a:endParaRPr lang="en-US" sz="1400" dirty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bind textures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// bind vertex/index buffers</a:t>
            </a:r>
          </a:p>
          <a:p>
            <a:pPr algn="l"/>
            <a:endParaRPr lang="en-US" sz="1400" dirty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);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object-&gt;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indexCount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0 );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7436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Draw Loop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sort or bucket visible objects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render target )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framebuffer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pass )               // depth, blending, etc. states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)     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instance )  // textures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vertex format )      // vertex buffers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indexCount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indexDataOffset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7955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Cass </a:t>
            </a:r>
            <a:r>
              <a:rPr lang="en-US" dirty="0" err="1" smtClean="0"/>
              <a:t>Everitt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NVIDIA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6828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Ways to Improve Overhead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sort or bucket visible objects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render target )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framebuffer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pass )               // depth, blending, etc. states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)     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instance )  // textures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vertex format )      // vertex buffers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indexCount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indexDataOffset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5391362" y="3638550"/>
            <a:ext cx="2743200" cy="455294"/>
          </a:xfrm>
          <a:prstGeom prst="wedgeRoundRectCallout">
            <a:avLst>
              <a:gd name="adj1" fmla="val -82395"/>
              <a:gd name="adj2" fmla="val -5177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submit each batch faster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5391362" y="2876550"/>
            <a:ext cx="2743200" cy="455294"/>
          </a:xfrm>
          <a:prstGeom prst="wedgeRoundRectCallout">
            <a:avLst>
              <a:gd name="adj1" fmla="val -81646"/>
              <a:gd name="adj2" fmla="val -5854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fewer, bigger batches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199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 Multiple Objects per Buffer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sort or bucket visible objects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render target )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framebuffer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pass )               // depth, blending, etc. states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)           //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material instance )  // textures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vertex format )      // vertex buffers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indexCount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indexDataOffset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410200" y="2990912"/>
            <a:ext cx="3276601" cy="683894"/>
          </a:xfrm>
          <a:prstGeom prst="wedgeRoundRectCallout">
            <a:avLst>
              <a:gd name="adj1" fmla="val -42784"/>
              <a:gd name="adj2" fmla="val -86729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pack multiple objects into the same</a:t>
            </a:r>
          </a:p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(dynamic or static) vertex/index buffer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5029199" y="4019550"/>
            <a:ext cx="3505201" cy="685800"/>
          </a:xfrm>
          <a:prstGeom prst="wedgeRoundRectCallout">
            <a:avLst>
              <a:gd name="adj1" fmla="val -73297"/>
              <a:gd name="adj2" fmla="val 2411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take advantage of </a:t>
            </a:r>
            <a:r>
              <a:rPr lang="en-US" sz="1200" dirty="0" err="1" smtClean="0">
                <a:solidFill>
                  <a:srgbClr val="000000"/>
                </a:solidFill>
              </a:rPr>
              <a:t>glDraw</a:t>
            </a:r>
            <a:r>
              <a:rPr lang="en-US" sz="1200" dirty="0" smtClean="0">
                <a:solidFill>
                  <a:srgbClr val="000000"/>
                </a:solidFill>
              </a:rPr>
              <a:t>*() </a:t>
            </a:r>
            <a:r>
              <a:rPr lang="en-US" sz="1200" dirty="0" err="1" smtClean="0">
                <a:solidFill>
                  <a:srgbClr val="000000"/>
                </a:solidFill>
              </a:rPr>
              <a:t>params</a:t>
            </a:r>
            <a:r>
              <a:rPr lang="en-US" sz="1200" dirty="0" smtClean="0">
                <a:solidFill>
                  <a:srgbClr val="000000"/>
                </a:solidFill>
              </a:rPr>
              <a:t> to</a:t>
            </a:r>
          </a:p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index into buffer without changing bindings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454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Streaming of Geometry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Typical dynamic vertex ring buffer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2114550"/>
            <a:ext cx="79247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void* data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glMapBuffer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(GL_ARRAY_BUFFER,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ringOffset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GL_MAP_UNSYNCHRONIZED_BIT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| GL_MAP_WRITE_BIT );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WriteGeometry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data, ... );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glUnmapBuffer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(GL_ARRAY_BUFFER);</a:t>
            </a:r>
          </a:p>
          <a:p>
            <a:pPr algn="l"/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ringOffset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+=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deal with wrap-around in ring, etc.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2667000"/>
            <a:ext cx="2667000" cy="381000"/>
          </a:xfrm>
          <a:prstGeom prst="wedgeRoundRectCallout">
            <a:avLst>
              <a:gd name="adj1" fmla="val 48494"/>
              <a:gd name="adj2" fmla="val -12559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frequent mapping = overhead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5715000" y="3654628"/>
            <a:ext cx="2895600" cy="460172"/>
          </a:xfrm>
          <a:prstGeom prst="wedgeRoundRectCallout">
            <a:avLst>
              <a:gd name="adj1" fmla="val -44246"/>
              <a:gd name="adj2" fmla="val -18363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no sync with GPU, but forces</a:t>
            </a:r>
          </a:p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sync in multi-threaded drivers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6543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BufferStorage</a:t>
            </a:r>
            <a:r>
              <a:rPr lang="en-US" dirty="0" smtClean="0"/>
              <a:t> and Persistent Map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Allocate buffer with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glBufferStorage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dirty="0"/>
          </a:p>
          <a:p>
            <a:r>
              <a:rPr lang="en-US" dirty="0" smtClean="0"/>
              <a:t>Use flags to enable persistent mapping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2114550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glBufferStorage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(GL_ARRAY_BUFFER,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ringSize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NULL, flags);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3181350"/>
            <a:ext cx="79247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GLbitfield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flags = GL_MAP_WRITE_BIT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| GL_MAP_PERSISTENT_BIT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| GL_MAP_COHERENT_BIT;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5766816" y="3286888"/>
            <a:ext cx="2434070" cy="302894"/>
          </a:xfrm>
          <a:prstGeom prst="wedgeRoundRectCallout">
            <a:avLst>
              <a:gd name="adj1" fmla="val -72645"/>
              <a:gd name="adj2" fmla="val 32945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keep mapped while drawing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5483224" y="3795637"/>
            <a:ext cx="2974975" cy="302894"/>
          </a:xfrm>
          <a:prstGeom prst="wedgeRoundRectCallout">
            <a:avLst>
              <a:gd name="adj1" fmla="val -63996"/>
              <a:gd name="adj2" fmla="val -46893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writes automatically visible to GPU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056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Streaming of Geometry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Map once at creation time</a:t>
            </a:r>
          </a:p>
          <a:p>
            <a:endParaRPr lang="en-US" dirty="0"/>
          </a:p>
          <a:p>
            <a:r>
              <a:rPr lang="en-US" dirty="0" smtClean="0"/>
              <a:t>No more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en-US" dirty="0" smtClean="0"/>
              <a:t>/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Unmap</a:t>
            </a:r>
            <a:r>
              <a:rPr lang="en-US" dirty="0" smtClean="0"/>
              <a:t> in your draw loop</a:t>
            </a:r>
          </a:p>
          <a:p>
            <a:pPr lvl="1"/>
            <a:r>
              <a:rPr lang="en-US" dirty="0" smtClean="0"/>
              <a:t>But need to do synchronization yourself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2114550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glMapBufferRange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(ARRAY_BUFFER, 0,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ringSize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flags);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3562350"/>
            <a:ext cx="79247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WriteGeometry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data, ...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 +=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dataSize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4724400" y="3939212"/>
            <a:ext cx="3429000" cy="537537"/>
          </a:xfrm>
          <a:prstGeom prst="wedgeRoundRectCallout">
            <a:avLst>
              <a:gd name="adj1" fmla="val -36028"/>
              <a:gd name="adj2" fmla="val -13436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upcoming talks will cover</a:t>
            </a:r>
          </a:p>
          <a:p>
            <a:pPr algn="ctr"/>
            <a:r>
              <a:rPr lang="en-US" sz="12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glFenceSync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1200" dirty="0" smtClean="0">
                <a:solidFill>
                  <a:srgbClr val="000000"/>
                </a:solidFill>
              </a:rPr>
              <a:t>and </a:t>
            </a:r>
            <a:r>
              <a:rPr lang="en-US" sz="12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glClientWaitSync</a:t>
            </a:r>
            <a:r>
              <a:rPr lang="en-US" sz="12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387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BufferSubData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Map(UNSYNCHRONIZED)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Intel</a:t>
            </a:r>
            <a:r>
              <a:rPr lang="en-US" dirty="0" smtClean="0"/>
              <a:t>: avoid frequent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BufferSubData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NV</a:t>
            </a:r>
            <a:r>
              <a:rPr lang="en-US" dirty="0" smtClean="0"/>
              <a:t>: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Map(UNSYNCH) </a:t>
            </a:r>
            <a:r>
              <a:rPr lang="en-US" dirty="0" smtClean="0"/>
              <a:t>bad for threaded drivers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Persistent mapping best where supported</a:t>
            </a:r>
          </a:p>
          <a:p>
            <a:pPr lvl="1"/>
            <a:r>
              <a:rPr lang="en-US" dirty="0" smtClean="0"/>
              <a:t>Overhead </a:t>
            </a:r>
            <a:r>
              <a:rPr lang="en-US" dirty="0" smtClean="0">
                <a:solidFill>
                  <a:schemeClr val="accent2"/>
                </a:solidFill>
              </a:rPr>
              <a:t>2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20x</a:t>
            </a:r>
            <a:r>
              <a:rPr lang="en-US" dirty="0" smtClean="0"/>
              <a:t> better than next best option</a:t>
            </a:r>
          </a:p>
        </p:txBody>
      </p:sp>
    </p:spTree>
    <p:extLst>
      <p:ext uri="{BB962C8B-B14F-4D97-AF65-F5344CB8AC3E}">
        <p14:creationId xmlns:p14="http://schemas.microsoft.com/office/powerpoint/2010/main" val="32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That Inner Loop Again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1400" dirty="0" smtClean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object, &amp;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indexCount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indexDataOffset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object-&gt;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baseVertex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3942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an Indirect Draw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DrawElementsIndirectCommand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command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object, &amp;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WriteDrawCommand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object, &amp;command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glDrawElementsIndirect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GL_TRIANGLES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&amp;command 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79415" y="3028950"/>
            <a:ext cx="347502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typedef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struct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count;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instanceCount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firstIndex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baseVertex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uint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DrawElementsIndirectCommand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7" name="Rounded Rectangular Callout 6"/>
          <p:cNvSpPr/>
          <p:nvPr/>
        </p:nvSpPr>
        <p:spPr>
          <a:xfrm>
            <a:off x="2302915" y="3697171"/>
            <a:ext cx="2543404" cy="550544"/>
          </a:xfrm>
          <a:prstGeom prst="wedgeRoundRectCallout">
            <a:avLst>
              <a:gd name="adj1" fmla="val -49484"/>
              <a:gd name="adj2" fmla="val -97260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per-object parameters are</a:t>
            </a:r>
          </a:p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now sourced from memory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212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Multi-Draw Submits it All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4400" y="1447800"/>
            <a:ext cx="79247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DrawElementsIndirectCommand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* commands = ...;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 )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WriteUniformData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object,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uniformData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WriteDrawCommand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object,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&amp;commands[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 );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algn="l"/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glMultiDrawElementsIndirect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GL_TRIANGLES,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commands,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commandCount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0 );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4953000" y="2952750"/>
            <a:ext cx="3657600" cy="550544"/>
          </a:xfrm>
          <a:prstGeom prst="wedgeRoundRectCallout">
            <a:avLst>
              <a:gd name="adj1" fmla="val -53291"/>
              <a:gd name="adj2" fmla="val -112762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fill in per-object data</a:t>
            </a:r>
          </a:p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(use parallelism, GPU compute if you like)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352800" y="3897809"/>
            <a:ext cx="3505200" cy="455294"/>
          </a:xfrm>
          <a:prstGeom prst="wedgeRoundRectCallout">
            <a:avLst>
              <a:gd name="adj1" fmla="val -78342"/>
              <a:gd name="adj2" fmla="val -129884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kick buffered-up objects to be rendered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279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I don’t know the count?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Doing GPU culling, etc.</a:t>
            </a:r>
          </a:p>
          <a:p>
            <a:r>
              <a:rPr lang="en-US" dirty="0" smtClean="0"/>
              <a:t>Use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ARB_indirect_parameters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 smtClean="0"/>
              <a:t>Caveat: not all HW/drivers support it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3055025"/>
            <a:ext cx="79247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glBindBuffer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GL_DRAW_INDIRECT_BUFFER,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commandBuffer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glBindBuffer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GL_PARAMETER_BUFFER,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countBuffer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);</a:t>
            </a:r>
          </a:p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…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glMultiDrawElementsIndirectCount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GL_TRIANGLES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GL_UNSIGNED_SHORT,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commandOffset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countOffset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maxCommandCount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0 );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966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OpenGL </a:t>
            </a:r>
            <a:r>
              <a:rPr lang="en-US" i="1" dirty="0" smtClean="0"/>
              <a:t>already</a:t>
            </a:r>
            <a:r>
              <a:rPr lang="en-US" dirty="0" smtClean="0"/>
              <a:t> </a:t>
            </a:r>
            <a:r>
              <a:rPr lang="en-US" i="1" dirty="0" smtClean="0"/>
              <a:t>has</a:t>
            </a:r>
            <a:r>
              <a:rPr lang="en-US" dirty="0" smtClean="0"/>
              <a:t> paths with very low driver overhead </a:t>
            </a:r>
          </a:p>
          <a:p>
            <a:pPr marL="457200" indent="-457200"/>
            <a:r>
              <a:rPr lang="en-US" dirty="0" smtClean="0"/>
              <a:t>You just need to know</a:t>
            </a:r>
          </a:p>
          <a:p>
            <a:pPr marL="1200150" lvl="1" indent="-457200"/>
            <a:r>
              <a:rPr lang="en-US" dirty="0" smtClean="0"/>
              <a:t>What they are, and</a:t>
            </a:r>
          </a:p>
          <a:p>
            <a:pPr marL="1200150" lvl="1" indent="-457200"/>
            <a:r>
              <a:rPr lang="en-US" dirty="0" smtClean="0"/>
              <a:t>How to use them</a:t>
            </a:r>
          </a:p>
          <a:p>
            <a:pPr marL="1200150" lvl="1" indent="-457200"/>
            <a:endParaRPr lang="en-US" dirty="0"/>
          </a:p>
        </p:txBody>
      </p:sp>
      <p:pic>
        <p:nvPicPr>
          <p:cNvPr id="4" name="Picture 3" descr="treasure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62150"/>
            <a:ext cx="2906346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196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Per-Draw Parameters/Data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If </a:t>
            </a:r>
            <a:r>
              <a:rPr lang="en-US" dirty="0" err="1" smtClean="0"/>
              <a:t>shader</a:t>
            </a:r>
            <a:r>
              <a:rPr lang="en-US" dirty="0" smtClean="0"/>
              <a:t> used to take </a:t>
            </a:r>
            <a:r>
              <a:rPr lang="en-US" dirty="0" err="1" smtClean="0"/>
              <a:t>struct</a:t>
            </a:r>
            <a:r>
              <a:rPr lang="en-US" dirty="0" smtClean="0"/>
              <a:t> of uniforms</a:t>
            </a:r>
          </a:p>
          <a:p>
            <a:endParaRPr lang="en-US" dirty="0"/>
          </a:p>
          <a:p>
            <a:r>
              <a:rPr lang="en-US" dirty="0" smtClean="0"/>
              <a:t>Now take an array of such </a:t>
            </a:r>
            <a:r>
              <a:rPr lang="en-US" dirty="0" err="1" smtClean="0"/>
              <a:t>structs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Or use SSBO to go bigger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4400" y="2114550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</p:txBody>
      </p:sp>
      <p:sp>
        <p:nvSpPr>
          <p:cNvPr id="11" name="Rounded Rectangular Callout 10"/>
          <p:cNvSpPr/>
          <p:nvPr/>
        </p:nvSpPr>
        <p:spPr>
          <a:xfrm>
            <a:off x="5981700" y="3668033"/>
            <a:ext cx="2743200" cy="308938"/>
          </a:xfrm>
          <a:prstGeom prst="wedgeRoundRectCallout">
            <a:avLst>
              <a:gd name="adj1" fmla="val -66694"/>
              <a:gd name="adj2" fmla="val 7711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(</a:t>
            </a:r>
            <a:r>
              <a:rPr lang="en-US" sz="1200" dirty="0" err="1" smtClean="0">
                <a:solidFill>
                  <a:srgbClr val="000000"/>
                </a:solidFill>
              </a:rPr>
              <a:t>Shader</a:t>
            </a:r>
            <a:r>
              <a:rPr lang="en-US" sz="1200" dirty="0" smtClean="0">
                <a:solidFill>
                  <a:srgbClr val="000000"/>
                </a:solidFill>
              </a:rPr>
              <a:t> Storage Buffer Object)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0" y="3089077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[MAX_BATCH_SIZE];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4400" y="4112168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buffer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AllTheParams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ShaderParams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[]; };</a:t>
            </a:r>
          </a:p>
        </p:txBody>
      </p:sp>
    </p:spTree>
    <p:extLst>
      <p:ext uri="{BB962C8B-B14F-4D97-AF65-F5344CB8AC3E}">
        <p14:creationId xmlns:p14="http://schemas.microsoft.com/office/powerpoint/2010/main" val="3388339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find your draw’s data?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Ideally, just index it using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gl_DrawID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Provided by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ARB_shader_draw_parameters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 supported everywhere</a:t>
            </a:r>
          </a:p>
          <a:p>
            <a:pPr lvl="1"/>
            <a:r>
              <a:rPr lang="en-US" dirty="0" smtClean="0"/>
              <a:t>But relatively simple to implement your own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4400" y="2647950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mat4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mvp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params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gl_DrawIDARB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].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mvp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655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 Your Own Draw ID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err="1" smtClean="0"/>
              <a:t>baseInstance</a:t>
            </a:r>
            <a:r>
              <a:rPr lang="en-US" dirty="0" smtClean="0"/>
              <a:t> field of draw </a:t>
            </a:r>
            <a:r>
              <a:rPr lang="en-US" dirty="0" err="1" smtClean="0"/>
              <a:t>struct</a:t>
            </a:r>
            <a:endParaRPr lang="en-US" dirty="0" smtClean="0"/>
          </a:p>
          <a:p>
            <a:pPr lvl="1"/>
            <a:r>
              <a:rPr lang="en-US" dirty="0" smtClean="0"/>
              <a:t>Increment base instance for each command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Shader</a:t>
            </a:r>
            <a:r>
              <a:rPr lang="en-US" dirty="0" smtClean="0"/>
              <a:t> can’t see base instance</a:t>
            </a:r>
          </a:p>
          <a:p>
            <a:pPr lvl="1"/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gl_InstanceID</a:t>
            </a:r>
            <a:r>
              <a:rPr lang="en-US" dirty="0" smtClean="0"/>
              <a:t> always counts from zero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2438400" y="1504950"/>
            <a:ext cx="3810000" cy="308938"/>
          </a:xfrm>
          <a:prstGeom prst="wedgeRoundRectCallout">
            <a:avLst>
              <a:gd name="adj1" fmla="val -45254"/>
              <a:gd name="adj2" fmla="val 11657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0000"/>
                </a:solidFill>
              </a:rPr>
              <a:t>http://www.g-truc.net/post-0518.html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447800" y="3025973"/>
            <a:ext cx="7391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cmd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-&gt;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baseInstance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drawCounter</a:t>
            </a:r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</p:txBody>
      </p:sp>
    </p:spTree>
    <p:extLst>
      <p:ext uri="{BB962C8B-B14F-4D97-AF65-F5344CB8AC3E}">
        <p14:creationId xmlns:p14="http://schemas.microsoft.com/office/powerpoint/2010/main" val="275222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 Your Own Draw ID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Use a vertex attribute</a:t>
            </a:r>
          </a:p>
          <a:p>
            <a:pPr lvl="1"/>
            <a:r>
              <a:rPr lang="en-US" dirty="0" smtClean="0"/>
              <a:t>Set as per-instance with </a:t>
            </a:r>
            <a:r>
              <a:rPr lang="en-US" sz="20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glVertexAttribDivisor</a:t>
            </a:r>
            <a:endParaRPr lang="en-US" dirty="0" smtClean="0"/>
          </a:p>
          <a:p>
            <a:r>
              <a:rPr lang="en-US" dirty="0" smtClean="0"/>
              <a:t>Fill buffer with your own IDs</a:t>
            </a:r>
          </a:p>
          <a:p>
            <a:pPr lvl="1"/>
            <a:r>
              <a:rPr lang="en-US" dirty="0" smtClean="0"/>
              <a:t>Or arbitrary other per-draw parameters</a:t>
            </a:r>
          </a:p>
          <a:p>
            <a:pPr lvl="1"/>
            <a:endParaRPr lang="en-US" dirty="0"/>
          </a:p>
          <a:p>
            <a:r>
              <a:rPr lang="en-US" dirty="0" smtClean="0"/>
              <a:t>On some HW, faster than using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gl_DrawID</a:t>
            </a:r>
            <a:endParaRPr lang="en-US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701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MultiDrawIndirect</a:t>
            </a:r>
            <a:r>
              <a:rPr lang="en-US" dirty="0" smtClean="0"/>
              <a:t> Caveats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3400" y="1504950"/>
            <a:ext cx="8610600" cy="2743200"/>
          </a:xfrm>
        </p:spPr>
        <p:txBody>
          <a:bodyPr/>
          <a:lstStyle/>
          <a:p>
            <a:r>
              <a:rPr lang="en-US" dirty="0" smtClean="0"/>
              <a:t>If generating draws on GPU</a:t>
            </a:r>
          </a:p>
          <a:p>
            <a:pPr lvl="1"/>
            <a:r>
              <a:rPr lang="en-US" dirty="0" smtClean="0"/>
              <a:t>Use a GL buffer (obviously)</a:t>
            </a:r>
          </a:p>
          <a:p>
            <a:r>
              <a:rPr lang="en-US" dirty="0" smtClean="0"/>
              <a:t>If generating on CPU</a:t>
            </a:r>
          </a:p>
          <a:p>
            <a:pPr lvl="1"/>
            <a:r>
              <a:rPr lang="en-US" dirty="0" smtClean="0">
                <a:solidFill>
                  <a:srgbClr val="00B0F0"/>
                </a:solidFill>
              </a:rPr>
              <a:t>Intel</a:t>
            </a:r>
            <a:r>
              <a:rPr lang="en-US" dirty="0" smtClean="0"/>
              <a:t>: </a:t>
            </a:r>
            <a:r>
              <a:rPr lang="en-US" sz="1600" dirty="0"/>
              <a:t>(</a:t>
            </a:r>
            <a:r>
              <a:rPr lang="en-US" sz="1600" dirty="0" err="1" smtClean="0"/>
              <a:t>Compat</a:t>
            </a:r>
            <a:r>
              <a:rPr lang="en-US" sz="1600" dirty="0" smtClean="0"/>
              <a:t>)</a:t>
            </a:r>
            <a:r>
              <a:rPr lang="en-US" dirty="0" smtClean="0"/>
              <a:t> faster to use ordinary host pointer</a:t>
            </a:r>
          </a:p>
          <a:p>
            <a:pPr lvl="1"/>
            <a:r>
              <a:rPr lang="en-US" dirty="0" smtClean="0">
                <a:solidFill>
                  <a:srgbClr val="00B050"/>
                </a:solidFill>
              </a:rPr>
              <a:t>NV</a:t>
            </a:r>
            <a:r>
              <a:rPr lang="en-US" dirty="0" smtClean="0"/>
              <a:t>: persistent-mapped buffer slightly faster</a:t>
            </a:r>
          </a:p>
          <a:p>
            <a:r>
              <a:rPr lang="en-US" dirty="0" smtClean="0"/>
              <a:t>GPU or CPU</a:t>
            </a:r>
          </a:p>
          <a:p>
            <a:pPr lvl="1"/>
            <a:r>
              <a:rPr lang="en-US" dirty="0">
                <a:solidFill>
                  <a:srgbClr val="ED1C24"/>
                </a:solidFill>
              </a:rPr>
              <a:t>AMD</a:t>
            </a:r>
            <a:r>
              <a:rPr lang="en-US" dirty="0"/>
              <a:t>: Array must be </a:t>
            </a:r>
            <a:r>
              <a:rPr lang="en-US" dirty="0" smtClean="0"/>
              <a:t>tightly packed </a:t>
            </a:r>
            <a:r>
              <a:rPr lang="en-US" dirty="0"/>
              <a:t>for best </a:t>
            </a:r>
            <a:r>
              <a:rPr lang="en-US" dirty="0" err="1"/>
              <a:t>perf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7619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Be </a:t>
            </a:r>
            <a:r>
              <a:rPr lang="en-US" dirty="0" smtClean="0">
                <a:solidFill>
                  <a:schemeClr val="accent2"/>
                </a:solidFill>
              </a:rPr>
              <a:t>6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10x</a:t>
            </a:r>
            <a:r>
              <a:rPr lang="en-US" dirty="0" smtClean="0"/>
              <a:t> Less Overhead</a:t>
            </a:r>
            <a:endParaRPr lang="en-US" dirty="0"/>
          </a:p>
        </p:txBody>
      </p:sp>
      <p:graphicFrame>
        <p:nvGraphicFramePr>
          <p:cNvPr id="5" name="Chart 4"/>
          <p:cNvGraphicFramePr/>
          <p:nvPr>
            <p:extLst/>
          </p:nvPr>
        </p:nvGraphicFramePr>
        <p:xfrm>
          <a:off x="1524000" y="1397000"/>
          <a:ext cx="6096000" cy="3536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19420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Batching Across Texture Changes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, sparse can help</a:t>
            </a:r>
          </a:p>
          <a:p>
            <a:pPr lvl="1"/>
            <a:r>
              <a:rPr lang="en-US" dirty="0" smtClean="0"/>
              <a:t>As you will hear</a:t>
            </a:r>
          </a:p>
          <a:p>
            <a:r>
              <a:rPr lang="en-US" dirty="0" smtClean="0"/>
              <a:t>Not all hardware supports these</a:t>
            </a:r>
          </a:p>
          <a:p>
            <a:r>
              <a:rPr lang="en-US" dirty="0" smtClean="0"/>
              <a:t>Packing 2D textures into arrays</a:t>
            </a:r>
          </a:p>
          <a:p>
            <a:pPr lvl="1"/>
            <a:r>
              <a:rPr lang="en-US" dirty="0" smtClean="0"/>
              <a:t>Works on all current hardware/drivers</a:t>
            </a:r>
          </a:p>
        </p:txBody>
      </p:sp>
    </p:spTree>
    <p:extLst>
      <p:ext uri="{BB962C8B-B14F-4D97-AF65-F5344CB8AC3E}">
        <p14:creationId xmlns:p14="http://schemas.microsoft.com/office/powerpoint/2010/main" val="454995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Textures Into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Array groups textures with same shape</a:t>
            </a:r>
          </a:p>
          <a:p>
            <a:pPr lvl="1"/>
            <a:r>
              <a:rPr lang="en-US" dirty="0" smtClean="0"/>
              <a:t>Dimensions, format, </a:t>
            </a:r>
            <a:r>
              <a:rPr lang="en-US" dirty="0" err="1" smtClean="0"/>
              <a:t>mips</a:t>
            </a:r>
            <a:r>
              <a:rPr lang="en-US" dirty="0" smtClean="0"/>
              <a:t>, MSAA</a:t>
            </a:r>
          </a:p>
          <a:p>
            <a:endParaRPr lang="en-US" dirty="0" smtClean="0"/>
          </a:p>
          <a:p>
            <a:r>
              <a:rPr lang="en-US" dirty="0" smtClean="0"/>
              <a:t>Texture views may allow further grouping</a:t>
            </a:r>
          </a:p>
          <a:p>
            <a:pPr lvl="1"/>
            <a:r>
              <a:rPr lang="en-US" dirty="0" smtClean="0"/>
              <a:t>Put some same-size formats together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783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Packing Textures Into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Bind all arrays to pipeline at once</a:t>
            </a:r>
          </a:p>
          <a:p>
            <a:endParaRPr lang="en-US" dirty="0"/>
          </a:p>
          <a:p>
            <a:r>
              <a:rPr lang="en-US" dirty="0" smtClean="0"/>
              <a:t>Need to allocate carefully</a:t>
            </a:r>
          </a:p>
          <a:p>
            <a:pPr lvl="1"/>
            <a:r>
              <a:rPr lang="en-US" dirty="0" smtClean="0"/>
              <a:t>Based on your content requirements</a:t>
            </a:r>
          </a:p>
          <a:p>
            <a:pPr lvl="1"/>
            <a:r>
              <a:rPr lang="en-US" dirty="0" smtClean="0"/>
              <a:t>Don’t allocate more than fits in GPU memory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2114550"/>
            <a:ext cx="7924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sampler2Darray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allSamplers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[MAX_ARRAY_TEXTURES];</a:t>
            </a:r>
          </a:p>
        </p:txBody>
      </p:sp>
    </p:spTree>
    <p:extLst>
      <p:ext uri="{BB962C8B-B14F-4D97-AF65-F5344CB8AC3E}">
        <p14:creationId xmlns:p14="http://schemas.microsoft.com/office/powerpoint/2010/main" val="3064800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Options for Sampler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Pair array with different sampler </a:t>
            </a:r>
            <a:r>
              <a:rPr lang="en-US" dirty="0" err="1" smtClean="0"/>
              <a:t>objs</a:t>
            </a:r>
            <a:endParaRPr lang="en-US" dirty="0" smtClean="0"/>
          </a:p>
          <a:p>
            <a:r>
              <a:rPr lang="en-US" dirty="0" smtClean="0"/>
              <a:t>Create views of array with different state</a:t>
            </a:r>
          </a:p>
          <a:p>
            <a:endParaRPr lang="en-US" dirty="0"/>
          </a:p>
          <a:p>
            <a:r>
              <a:rPr lang="en-US" dirty="0" smtClean="0"/>
              <a:t>Be careful about max texture limits</a:t>
            </a:r>
            <a:endParaRPr lang="en-US" dirty="0"/>
          </a:p>
          <a:p>
            <a:pPr lvl="1"/>
            <a:r>
              <a:rPr lang="en-US" dirty="0" smtClean="0"/>
              <a:t>Each combination needs a new binding slot</a:t>
            </a:r>
          </a:p>
        </p:txBody>
      </p:sp>
    </p:spTree>
    <p:extLst>
      <p:ext uri="{BB962C8B-B14F-4D97-AF65-F5344CB8AC3E}">
        <p14:creationId xmlns:p14="http://schemas.microsoft.com/office/powerpoint/2010/main" val="807959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ap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952750"/>
            <a:ext cx="2508739" cy="2038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first, who are 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pPr lvl="0"/>
            <a:r>
              <a:rPr lang="en-US" b="1" dirty="0" smtClean="0"/>
              <a:t>Graham Sellers </a:t>
            </a:r>
            <a:r>
              <a:rPr lang="en-US" sz="2300" b="1" dirty="0" smtClean="0">
                <a:solidFill>
                  <a:schemeClr val="accent3">
                    <a:lumMod val="75000"/>
                  </a:schemeClr>
                </a:solidFill>
              </a:rPr>
              <a:t>@</a:t>
            </a:r>
            <a:r>
              <a:rPr lang="en-US" sz="2300" b="1" dirty="0" err="1" smtClean="0">
                <a:solidFill>
                  <a:schemeClr val="accent3">
                    <a:lumMod val="75000"/>
                  </a:schemeClr>
                </a:solidFill>
              </a:rPr>
              <a:t>GrahamSellers</a:t>
            </a:r>
            <a:endParaRPr lang="en-US" sz="2300" b="1" dirty="0" smtClean="0">
              <a:solidFill>
                <a:schemeClr val="accent3">
                  <a:lumMod val="75000"/>
                </a:schemeClr>
              </a:solidFill>
            </a:endParaRPr>
          </a:p>
          <a:p>
            <a:pPr lvl="1"/>
            <a:r>
              <a:rPr lang="en-US" i="1" dirty="0" smtClean="0">
                <a:cs typeface="Times New Roman"/>
              </a:rPr>
              <a:t>AMD OpenGL driver manager, OpenGL </a:t>
            </a:r>
            <a:r>
              <a:rPr lang="en-US" i="1" dirty="0" err="1" smtClean="0">
                <a:cs typeface="Times New Roman"/>
              </a:rPr>
              <a:t>SuperBible</a:t>
            </a:r>
            <a:r>
              <a:rPr lang="en-US" i="1" dirty="0" smtClean="0">
                <a:cs typeface="Times New Roman"/>
              </a:rPr>
              <a:t> author</a:t>
            </a:r>
          </a:p>
          <a:p>
            <a:pPr lvl="0"/>
            <a:r>
              <a:rPr lang="en-US" b="1" dirty="0" smtClean="0"/>
              <a:t>Tim Foley </a:t>
            </a:r>
            <a:r>
              <a:rPr lang="en-US" sz="2300" b="1" dirty="0" smtClean="0">
                <a:solidFill>
                  <a:srgbClr val="BFBFBF"/>
                </a:solidFill>
              </a:rPr>
              <a:t>@</a:t>
            </a:r>
            <a:r>
              <a:rPr lang="en-US" sz="2300" b="1" dirty="0" err="1" smtClean="0">
                <a:solidFill>
                  <a:srgbClr val="BFBFBF"/>
                </a:solidFill>
              </a:rPr>
              <a:t>TangentVector</a:t>
            </a:r>
            <a:endParaRPr lang="en-US" sz="2300" b="1" dirty="0" smtClean="0">
              <a:solidFill>
                <a:srgbClr val="BFBFBF"/>
              </a:solidFill>
            </a:endParaRPr>
          </a:p>
          <a:p>
            <a:pPr lvl="1"/>
            <a:r>
              <a:rPr lang="en-US" i="1" dirty="0">
                <a:cs typeface="Times New Roman"/>
              </a:rPr>
              <a:t>Graphics researcher, GPU language/compiler </a:t>
            </a:r>
            <a:r>
              <a:rPr lang="en-US" i="1" dirty="0" smtClean="0">
                <a:cs typeface="Times New Roman"/>
              </a:rPr>
              <a:t>nerd</a:t>
            </a:r>
          </a:p>
          <a:p>
            <a:r>
              <a:rPr lang="en-US" b="1" dirty="0" smtClean="0"/>
              <a:t>John McDonald </a:t>
            </a:r>
            <a:r>
              <a:rPr lang="en-US" sz="2300" b="1" dirty="0" smtClean="0">
                <a:solidFill>
                  <a:srgbClr val="BFBFBF"/>
                </a:solidFill>
              </a:rPr>
              <a:t>@</a:t>
            </a:r>
            <a:r>
              <a:rPr lang="en-US" sz="2300" b="1" dirty="0" err="1" smtClean="0">
                <a:solidFill>
                  <a:srgbClr val="BFBFBF"/>
                </a:solidFill>
              </a:rPr>
              <a:t>basisspace</a:t>
            </a:r>
            <a:endParaRPr lang="en-US" sz="2300" b="1" dirty="0" smtClean="0">
              <a:solidFill>
                <a:srgbClr val="BFBFBF"/>
              </a:solidFill>
            </a:endParaRPr>
          </a:p>
          <a:p>
            <a:pPr lvl="1"/>
            <a:r>
              <a:rPr lang="en-US" i="1" dirty="0" smtClean="0">
                <a:cs typeface="Times New Roman"/>
              </a:rPr>
              <a:t>Graphics engineer, chip architect, game developer</a:t>
            </a:r>
          </a:p>
          <a:p>
            <a:pPr lvl="0"/>
            <a:r>
              <a:rPr lang="en-US" b="1" dirty="0" smtClean="0"/>
              <a:t>Cass </a:t>
            </a:r>
            <a:r>
              <a:rPr lang="en-US" b="1" dirty="0" err="1" smtClean="0"/>
              <a:t>Everitt</a:t>
            </a:r>
            <a:r>
              <a:rPr lang="en-US" b="1" dirty="0" smtClean="0"/>
              <a:t> </a:t>
            </a:r>
            <a:r>
              <a:rPr lang="en-US" sz="2300" b="1" dirty="0" smtClean="0">
                <a:solidFill>
                  <a:srgbClr val="BFBFBF"/>
                </a:solidFill>
              </a:rPr>
              <a:t>@</a:t>
            </a:r>
            <a:r>
              <a:rPr lang="en-US" sz="2300" b="1" dirty="0" err="1" smtClean="0">
                <a:solidFill>
                  <a:srgbClr val="BFBFBF"/>
                </a:solidFill>
              </a:rPr>
              <a:t>casseveritt</a:t>
            </a:r>
            <a:endParaRPr lang="en-US" sz="2300" b="1" dirty="0" smtClean="0">
              <a:solidFill>
                <a:srgbClr val="BFBFBF"/>
              </a:solidFill>
            </a:endParaRPr>
          </a:p>
          <a:p>
            <a:pPr lvl="1"/>
            <a:r>
              <a:rPr lang="en-US" i="1" dirty="0" smtClean="0">
                <a:cs typeface="Times New Roman"/>
              </a:rPr>
              <a:t>GL zealot, chip architect, mobile enthusiast</a:t>
            </a:r>
            <a:endParaRPr lang="en-US" i="1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14289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Accessing Packed 2D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Texture “handle” is pair of indices</a:t>
            </a:r>
          </a:p>
          <a:p>
            <a:pPr lvl="1"/>
            <a:r>
              <a:rPr lang="en-US" dirty="0" smtClean="0"/>
              <a:t>Index into array of sampler2Darray</a:t>
            </a:r>
          </a:p>
          <a:p>
            <a:pPr lvl="1"/>
            <a:r>
              <a:rPr lang="en-US" dirty="0" smtClean="0"/>
              <a:t>Slice index into particular array texture</a:t>
            </a:r>
          </a:p>
          <a:p>
            <a:r>
              <a:rPr lang="en-US" dirty="0" smtClean="0"/>
              <a:t>Can store as 64 bits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int;float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;}</a:t>
            </a:r>
          </a:p>
          <a:p>
            <a:r>
              <a:rPr lang="en-US" dirty="0" smtClean="0"/>
              <a:t>Or pack into 32 bits (hi/lo)</a:t>
            </a:r>
            <a:endParaRPr lang="en-US" dirty="0"/>
          </a:p>
        </p:txBody>
      </p:sp>
      <p:sp>
        <p:nvSpPr>
          <p:cNvPr id="4" name="Rounded Rectangular Callout 3"/>
          <p:cNvSpPr/>
          <p:nvPr/>
        </p:nvSpPr>
        <p:spPr>
          <a:xfrm>
            <a:off x="6172200" y="3486150"/>
            <a:ext cx="2857500" cy="308938"/>
          </a:xfrm>
          <a:prstGeom prst="wedgeRoundRectCallout">
            <a:avLst>
              <a:gd name="adj1" fmla="val -35799"/>
              <a:gd name="adj2" fmla="val -83236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no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 err="1">
                <a:solidFill>
                  <a:srgbClr val="000000"/>
                </a:solidFill>
              </a:rPr>
              <a:t>→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sz="1200" dirty="0">
                <a:solidFill>
                  <a:srgbClr val="000000"/>
                </a:solidFill>
              </a:rPr>
              <a:t> convert </a:t>
            </a:r>
            <a:r>
              <a:rPr lang="en-US" sz="1200" dirty="0" smtClean="0">
                <a:solidFill>
                  <a:srgbClr val="000000"/>
                </a:solidFill>
              </a:rPr>
              <a:t>in </a:t>
            </a:r>
            <a:r>
              <a:rPr lang="en-US" sz="1200" dirty="0" err="1">
                <a:solidFill>
                  <a:srgbClr val="000000"/>
                </a:solidFill>
              </a:rPr>
              <a:t>shader</a:t>
            </a: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5" name="Rounded Rectangular Callout 4"/>
          <p:cNvSpPr/>
          <p:nvPr/>
        </p:nvSpPr>
        <p:spPr>
          <a:xfrm>
            <a:off x="5181600" y="4093681"/>
            <a:ext cx="3124200" cy="308938"/>
          </a:xfrm>
          <a:prstGeom prst="wedgeRoundRectCallout">
            <a:avLst>
              <a:gd name="adj1" fmla="val -37254"/>
              <a:gd name="adj2" fmla="val -114628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rgbClr val="000000"/>
                </a:solidFill>
              </a:rPr>
              <a:t>fewer bytes to read, but more math</a:t>
            </a:r>
            <a:endParaRPr lang="en-US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329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Texture Array ~</a:t>
            </a:r>
            <a:r>
              <a:rPr lang="en-US" dirty="0" smtClean="0">
                <a:solidFill>
                  <a:schemeClr val="accent2"/>
                </a:solidFill>
              </a:rPr>
              <a:t>5x</a:t>
            </a:r>
            <a:r>
              <a:rPr lang="en-US" dirty="0" smtClean="0"/>
              <a:t> Less Overhead</a:t>
            </a:r>
            <a:endParaRPr lang="en-US" dirty="0"/>
          </a:p>
        </p:txBody>
      </p:sp>
      <p:graphicFrame>
        <p:nvGraphicFramePr>
          <p:cNvPr id="6" name="Chart 5"/>
          <p:cNvGraphicFramePr/>
          <p:nvPr>
            <p:extLst/>
          </p:nvPr>
        </p:nvGraphicFramePr>
        <p:xfrm>
          <a:off x="1524000" y="1397000"/>
          <a:ext cx="6096000" cy="3613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63894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Dramatically Reduced Overhead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Possible with current GL API and HW</a:t>
            </a:r>
          </a:p>
          <a:p>
            <a:r>
              <a:rPr lang="en-US" dirty="0" smtClean="0"/>
              <a:t>Persistent-mapped buffers</a:t>
            </a:r>
          </a:p>
          <a:p>
            <a:r>
              <a:rPr lang="en-US" dirty="0" smtClean="0"/>
              <a:t>Indirect and Multi-Draws</a:t>
            </a:r>
          </a:p>
          <a:p>
            <a:r>
              <a:rPr lang="en-US" dirty="0" smtClean="0"/>
              <a:t>Packing 2D textures into arrays</a:t>
            </a:r>
          </a:p>
          <a:p>
            <a:endParaRPr lang="en-US" dirty="0"/>
          </a:p>
          <a:p>
            <a:r>
              <a:rPr lang="en-US" dirty="0" smtClean="0"/>
              <a:t>Overhead is priority for all of us on GL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690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Graham Sellers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AMD</a:t>
            </a:r>
          </a:p>
        </p:txBody>
      </p:sp>
    </p:spTree>
    <p:extLst>
      <p:ext uri="{BB962C8B-B14F-4D97-AF65-F5344CB8AC3E}">
        <p14:creationId xmlns:p14="http://schemas.microsoft.com/office/powerpoint/2010/main" val="2113387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</a:p>
          <a:p>
            <a:pPr lvl="1"/>
            <a:r>
              <a:rPr lang="en-US" dirty="0" smtClean="0"/>
              <a:t>Recap of traditional texture binding</a:t>
            </a:r>
          </a:p>
          <a:p>
            <a:pPr lvl="1"/>
            <a:r>
              <a:rPr lang="en-US" dirty="0" smtClean="0"/>
              <a:t>Remove texture units with </a:t>
            </a:r>
            <a:r>
              <a:rPr lang="en-US" dirty="0" err="1" smtClean="0"/>
              <a:t>bindless</a:t>
            </a:r>
            <a:endParaRPr lang="en-US" dirty="0" smtClean="0"/>
          </a:p>
          <a:p>
            <a:r>
              <a:rPr lang="en-US" dirty="0" smtClean="0"/>
              <a:t>Sparse textures</a:t>
            </a:r>
          </a:p>
          <a:p>
            <a:pPr lvl="1"/>
            <a:r>
              <a:rPr lang="en-US" dirty="0" smtClean="0"/>
              <a:t>Manage virtual and physical memory</a:t>
            </a:r>
          </a:p>
          <a:p>
            <a:pPr lvl="1"/>
            <a:r>
              <a:rPr lang="en-US" dirty="0" smtClean="0"/>
              <a:t>Streaming, sparse data sets, etc.</a:t>
            </a:r>
          </a:p>
        </p:txBody>
      </p:sp>
    </p:spTree>
    <p:extLst>
      <p:ext uri="{BB962C8B-B14F-4D97-AF65-F5344CB8AC3E}">
        <p14:creationId xmlns:p14="http://schemas.microsoft.com/office/powerpoint/2010/main" val="4023373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Texture Units - 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Traditional </a:t>
            </a:r>
            <a:r>
              <a:rPr lang="en-US"/>
              <a:t>t</a:t>
            </a:r>
            <a:r>
              <a:rPr lang="en-US" smtClean="0"/>
              <a:t>exture binding</a:t>
            </a:r>
            <a:endParaRPr lang="en-US" dirty="0" smtClean="0"/>
          </a:p>
          <a:p>
            <a:pPr lvl="1"/>
            <a:r>
              <a:rPr lang="en-US" dirty="0" smtClean="0"/>
              <a:t>Create textures</a:t>
            </a:r>
          </a:p>
          <a:p>
            <a:pPr lvl="1"/>
            <a:r>
              <a:rPr lang="en-US" dirty="0" smtClean="0"/>
              <a:t>Bind to texture units</a:t>
            </a:r>
          </a:p>
          <a:p>
            <a:pPr lvl="1"/>
            <a:r>
              <a:rPr lang="en-US" dirty="0" smtClean="0"/>
              <a:t>Declare samplers in shaders</a:t>
            </a:r>
          </a:p>
          <a:p>
            <a:pPr lvl="1"/>
            <a:r>
              <a:rPr lang="en-US" dirty="0" smtClean="0"/>
              <a:t>Draw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666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Units - 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Textures bound to numbered units</a:t>
            </a:r>
            <a:endParaRPr lang="en-US" dirty="0"/>
          </a:p>
          <a:p>
            <a:pPr lvl="1"/>
            <a:r>
              <a:rPr lang="en-US" dirty="0" smtClean="0"/>
              <a:t>Limited number of texture units</a:t>
            </a:r>
          </a:p>
          <a:p>
            <a:pPr lvl="1"/>
            <a:r>
              <a:rPr lang="en-US" dirty="0" smtClean="0"/>
              <a:t>State changes between draws</a:t>
            </a:r>
          </a:p>
          <a:p>
            <a:pPr lvl="1"/>
            <a:r>
              <a:rPr lang="en-US" dirty="0" smtClean="0"/>
              <a:t>Driver controls residency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0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Units - 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 smtClean="0"/>
              <a:t>Binding textures - API</a:t>
            </a:r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Very </a:t>
            </a:r>
            <a:r>
              <a:rPr lang="en-US" dirty="0"/>
              <a:t>h</a:t>
            </a:r>
            <a:r>
              <a:rPr lang="en-US" dirty="0" smtClean="0"/>
              <a:t>ard to coalesce draws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2038350"/>
            <a:ext cx="6477000" cy="19050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glGenTextures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(10,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[0]);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glBindTexture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[n]);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glTexStorage2D(GL_TEXTURE_2D, ...);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(draw in draws)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(texture in draw-&gt;textures) 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glBindTexture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[texture]);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// Other stuff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glDrawElements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(...);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32314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Texture Units - 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 smtClean="0"/>
              <a:t>Binding textures - </a:t>
            </a:r>
            <a:r>
              <a:rPr lang="en-US" dirty="0" err="1" smtClean="0"/>
              <a:t>shader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Limited textures per shader</a:t>
            </a:r>
          </a:p>
          <a:p>
            <a:pPr lvl="1"/>
            <a:r>
              <a:rPr lang="en-US" dirty="0" smtClean="0"/>
              <a:t>All declared at global scope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2038350"/>
            <a:ext cx="6477000" cy="16764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0) uniform sampler2D uTexture1;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1) uniform sampler3D uTexture2;</a:t>
            </a:r>
          </a:p>
          <a:p>
            <a:pPr algn="l">
              <a:lnSpc>
                <a:spcPts val="1300"/>
              </a:lnSpc>
            </a:pPr>
            <a:endParaRPr lang="en-US" sz="1200" dirty="0" smtClean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vec4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oColor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main(void){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oColor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texture(uTexture1, ...) +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texture(uTexture2, ...);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68665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Remove texture bindings!</a:t>
            </a:r>
            <a:endParaRPr lang="en-US" dirty="0"/>
          </a:p>
          <a:p>
            <a:pPr lvl="1"/>
            <a:r>
              <a:rPr lang="en-US" dirty="0" smtClean="0"/>
              <a:t>Unlimited* </a:t>
            </a:r>
            <a:r>
              <a:rPr lang="en-US" i="1" dirty="0" smtClean="0"/>
              <a:t>virtual</a:t>
            </a:r>
            <a:r>
              <a:rPr lang="en-US" dirty="0" smtClean="0"/>
              <a:t> texture bindings</a:t>
            </a:r>
          </a:p>
          <a:p>
            <a:pPr lvl="1"/>
            <a:r>
              <a:rPr lang="en-US" dirty="0" smtClean="0"/>
              <a:t>Application controls residency</a:t>
            </a:r>
          </a:p>
          <a:p>
            <a:pPr lvl="1"/>
            <a:r>
              <a:rPr lang="en-US" dirty="0" smtClean="0"/>
              <a:t>Shader accesses textures by handle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4781550"/>
            <a:ext cx="136127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900" dirty="0" smtClean="0">
                <a:solidFill>
                  <a:schemeClr val="accent3"/>
                </a:solidFill>
              </a:rPr>
              <a:t>* Virtually unlimited</a:t>
            </a:r>
            <a:endParaRPr lang="en-US" sz="9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870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kinds of bottlenecks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Focus here is “driver limited”</a:t>
            </a:r>
          </a:p>
          <a:p>
            <a:pPr lvl="1"/>
            <a:r>
              <a:rPr lang="en-US" dirty="0" smtClean="0"/>
              <a:t>App could render more, and</a:t>
            </a:r>
          </a:p>
          <a:p>
            <a:pPr lvl="1"/>
            <a:r>
              <a:rPr lang="en-US" dirty="0" smtClean="0"/>
              <a:t>GPU could render more, but</a:t>
            </a:r>
          </a:p>
          <a:p>
            <a:pPr lvl="1"/>
            <a:r>
              <a:rPr lang="en-US" dirty="0" smtClean="0"/>
              <a:t>Driver is at its limit…</a:t>
            </a:r>
          </a:p>
          <a:p>
            <a:pPr lvl="2"/>
            <a:r>
              <a:rPr lang="en-US" dirty="0" smtClean="0"/>
              <a:t>Because of expensive API calls</a:t>
            </a:r>
          </a:p>
        </p:txBody>
      </p:sp>
      <p:pic>
        <p:nvPicPr>
          <p:cNvPr id="6" name="Picture 5" descr="bott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276350"/>
            <a:ext cx="810244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760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 err="1" smtClean="0"/>
              <a:t>Bindless</a:t>
            </a:r>
            <a:r>
              <a:rPr lang="en-US" dirty="0" smtClean="0"/>
              <a:t> textures - API</a:t>
            </a:r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No texture binds between draws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2038350"/>
            <a:ext cx="6477000" cy="19050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Create textures as normal, get handles from textures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GLuint64 handle =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glGetTextureHandleARB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Make resident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glMakeTextureHandleResidentARB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(handle);</a:t>
            </a:r>
          </a:p>
          <a:p>
            <a:pPr algn="l">
              <a:lnSpc>
                <a:spcPts val="1300"/>
              </a:lnSpc>
            </a:pPr>
            <a:endParaRPr lang="en-US" sz="1200" dirty="0" smtClean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Communicate ‘handle’ to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shader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 somehow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(draw) 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glDrawElements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(...);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39536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 err="1" smtClean="0"/>
              <a:t>Bindless</a:t>
            </a:r>
            <a:r>
              <a:rPr lang="en-US" dirty="0" smtClean="0"/>
              <a:t> textures - </a:t>
            </a:r>
            <a:r>
              <a:rPr lang="en-US" dirty="0" err="1" smtClean="0"/>
              <a:t>shader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Shader accesses textures by handle</a:t>
            </a:r>
          </a:p>
          <a:p>
            <a:pPr lvl="1"/>
            <a:r>
              <a:rPr lang="en-US" dirty="0" smtClean="0"/>
              <a:t>Must communicate handles to shader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2038350"/>
            <a:ext cx="6477000" cy="16002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uniform Samplers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sampler2D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[500]; // Limited only by storage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vec4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oColor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main(void)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oColor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texture(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[123], ...) + texture(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[456], ...);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5743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Handles are 64-bit integers</a:t>
            </a:r>
          </a:p>
          <a:p>
            <a:pPr lvl="1"/>
            <a:r>
              <a:rPr lang="en-US" dirty="0" smtClean="0"/>
              <a:t>Stick them in uniform buffers</a:t>
            </a:r>
          </a:p>
          <a:p>
            <a:pPr lvl="2"/>
            <a:r>
              <a:rPr lang="en-US" dirty="0" smtClean="0"/>
              <a:t> Switch </a:t>
            </a:r>
            <a:r>
              <a:rPr lang="en-US" dirty="0"/>
              <a:t>set of textures –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glBindBufferRange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2"/>
            <a:r>
              <a:rPr lang="en-US" dirty="0" smtClean="0"/>
              <a:t> Number of accessible textures limited by buffer size</a:t>
            </a:r>
          </a:p>
          <a:p>
            <a:pPr lvl="1"/>
            <a:r>
              <a:rPr lang="en-US" dirty="0" smtClean="0"/>
              <a:t>Put them in structures (</a:t>
            </a:r>
            <a:r>
              <a:rPr lang="en-US" dirty="0" err="1" smtClean="0"/>
              <a:t>AoS</a:t>
            </a:r>
            <a:r>
              <a:rPr lang="en-US" dirty="0" smtClean="0"/>
              <a:t>)</a:t>
            </a:r>
          </a:p>
          <a:p>
            <a:pPr lvl="2"/>
            <a:r>
              <a:rPr lang="en-US" dirty="0" smtClean="0"/>
              <a:t> Index with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gl_DrawIDARB</a:t>
            </a:r>
            <a:r>
              <a:rPr lang="en-US" dirty="0" smtClean="0"/>
              <a:t>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gl_InstanceID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545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Bindless</a:t>
            </a:r>
            <a:r>
              <a:rPr lang="en-US" dirty="0" smtClean="0"/>
              <a:t> Textures – DANGER!!!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Some caveats with </a:t>
            </a:r>
            <a:r>
              <a:rPr lang="en-US" dirty="0" err="1" smtClean="0"/>
              <a:t>bindless</a:t>
            </a:r>
            <a:r>
              <a:rPr lang="en-US" dirty="0" smtClean="0"/>
              <a:t> textures</a:t>
            </a:r>
          </a:p>
          <a:p>
            <a:pPr lvl="1"/>
            <a:r>
              <a:rPr lang="en-US" dirty="0" smtClean="0"/>
              <a:t>Divergence rules apply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Just like indexing arrays of textures</a:t>
            </a:r>
          </a:p>
          <a:p>
            <a:pPr lvl="2"/>
            <a:r>
              <a:rPr lang="en-US" dirty="0"/>
              <a:t> </a:t>
            </a:r>
            <a:r>
              <a:rPr lang="en-US" dirty="0" err="1" smtClean="0"/>
              <a:t>Bindless</a:t>
            </a:r>
            <a:r>
              <a:rPr lang="en-US" dirty="0" smtClean="0"/>
              <a:t> handle must be constant across instance</a:t>
            </a:r>
          </a:p>
          <a:p>
            <a:pPr lvl="1"/>
            <a:r>
              <a:rPr lang="en-US" dirty="0" smtClean="0"/>
              <a:t>Divergence might work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On some implementations, it Just Works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On others, it Just Doesn’t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Even when it works, it could be expensive</a:t>
            </a:r>
          </a:p>
        </p:txBody>
      </p:sp>
    </p:spTree>
    <p:extLst>
      <p:ext uri="{BB962C8B-B14F-4D97-AF65-F5344CB8AC3E}">
        <p14:creationId xmlns:p14="http://schemas.microsoft.com/office/powerpoint/2010/main" val="2958303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Very large virtual textures</a:t>
            </a:r>
          </a:p>
          <a:p>
            <a:pPr lvl="1"/>
            <a:r>
              <a:rPr lang="en-US" dirty="0" smtClean="0"/>
              <a:t>Separate virtual and physical allocation</a:t>
            </a:r>
          </a:p>
          <a:p>
            <a:pPr lvl="1"/>
            <a:r>
              <a:rPr lang="en-US" dirty="0" smtClean="0"/>
              <a:t>Partially populated arrays, </a:t>
            </a:r>
            <a:r>
              <a:rPr lang="en-US" dirty="0" err="1" smtClean="0"/>
              <a:t>mips</a:t>
            </a:r>
            <a:r>
              <a:rPr lang="en-US" dirty="0" smtClean="0"/>
              <a:t>, cubes, etc.</a:t>
            </a:r>
          </a:p>
          <a:p>
            <a:pPr lvl="1"/>
            <a:r>
              <a:rPr lang="en-US" dirty="0" smtClean="0"/>
              <a:t>Stream data on demand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847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Textures arranged as tiles</a:t>
            </a:r>
          </a:p>
          <a:p>
            <a:pPr lvl="1"/>
            <a:r>
              <a:rPr lang="en-US" dirty="0" smtClean="0"/>
              <a:t>Each tile may be resident or not</a:t>
            </a:r>
            <a:endParaRPr lang="en-US" dirty="0"/>
          </a:p>
        </p:txBody>
      </p:sp>
      <p:pic>
        <p:nvPicPr>
          <p:cNvPr id="1027" name="Picture 3" descr="C:\Users\gsellers\Documents\GDC2014\sparsetextur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495550"/>
            <a:ext cx="2667000" cy="2473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36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Sparse textures – API</a:t>
            </a:r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r>
              <a:rPr lang="en-US" dirty="0" smtClean="0"/>
              <a:t>That’s it – now you have a virtual texture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2038350"/>
            <a:ext cx="6477000" cy="9906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Tell OpenGL you want a sparse texture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glTexParameteri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GL_TEXTURE_SPARSE_ARB, GL_TRUE);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Allocate storage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glTexStorage2D(GL_TEXTURE_2D, 10, GL_RGBA8, 1024, 1024);</a:t>
            </a:r>
          </a:p>
        </p:txBody>
      </p:sp>
    </p:spTree>
    <p:extLst>
      <p:ext uri="{BB962C8B-B14F-4D97-AF65-F5344CB8AC3E}">
        <p14:creationId xmlns:p14="http://schemas.microsoft.com/office/powerpoint/2010/main" val="1832568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Sparse textures – page sizes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43000" y="2038350"/>
            <a:ext cx="6477000" cy="24384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Query number of available page sizes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glGetInternalformativ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GL_NUM_VIRTUAL_PAGE_SIZES_ARB,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GL_RGBA8,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 &amp;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num_sizes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Get actual page sizes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glGetInternalformativ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GL_VIRTUAL_PAGE_SIZE_X_ARB,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GL_RGBA8,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page_sizes_x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&amp;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page_sizes_x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[0]);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glGetInternalformativ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GL_VIRTUAL_PAGE_SIZE_Y_ARB,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GL_RGBA8,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page_sizes_y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&amp;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page_sizes_y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Choose a page size</a:t>
            </a: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glTexParameteri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(GL_TEXTURE_2D, GL_VIRTUAL_PAGE_SIZE_INDEX_ARB, n);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104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Reserve and commit</a:t>
            </a:r>
          </a:p>
          <a:p>
            <a:pPr lvl="1"/>
            <a:r>
              <a:rPr lang="en-US" dirty="0" smtClean="0"/>
              <a:t>In ‘Operating System’ terms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Reserve – virtual allocation without physical store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Commit – back virtual allocation with real memory</a:t>
            </a:r>
          </a:p>
        </p:txBody>
      </p:sp>
    </p:spTree>
    <p:extLst>
      <p:ext uri="{BB962C8B-B14F-4D97-AF65-F5344CB8AC3E}">
        <p14:creationId xmlns:p14="http://schemas.microsoft.com/office/powerpoint/2010/main" val="1706124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Sparse textures – commitment</a:t>
            </a:r>
          </a:p>
          <a:p>
            <a:pPr lvl="1"/>
            <a:r>
              <a:rPr lang="en-US" dirty="0" smtClean="0"/>
              <a:t>Commitment is controlled by a single function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Uncommitted pages use no memory</a:t>
            </a:r>
          </a:p>
          <a:p>
            <a:pPr lvl="1"/>
            <a:r>
              <a:rPr lang="en-US" dirty="0" smtClean="0"/>
              <a:t>Committed pages may contain data</a:t>
            </a:r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9906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glTexPageCommitmentARB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GLenum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level,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xoffset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yoffset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zoffset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GLsizei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width,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GLsizei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height,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GLsizei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depth,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GLboolean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commit);</a:t>
            </a:r>
          </a:p>
        </p:txBody>
      </p:sp>
    </p:spTree>
    <p:extLst>
      <p:ext uri="{BB962C8B-B14F-4D97-AF65-F5344CB8AC3E}">
        <p14:creationId xmlns:p14="http://schemas.microsoft.com/office/powerpoint/2010/main" val="1837909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161616"/>
                </a:solidFill>
              </a:rPr>
              <a:t>Some causes of driver overhead</a:t>
            </a:r>
            <a:endParaRPr lang="en-US" dirty="0">
              <a:solidFill>
                <a:srgbClr val="16161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981200" y="1504950"/>
            <a:ext cx="6629400" cy="2743200"/>
          </a:xfrm>
        </p:spPr>
        <p:txBody>
          <a:bodyPr/>
          <a:lstStyle/>
          <a:p>
            <a:pPr marL="457200" indent="-457200"/>
            <a:r>
              <a:rPr lang="en-US" dirty="0" smtClean="0"/>
              <a:t>The CPU cost of fulfilling the</a:t>
            </a:r>
            <a:br>
              <a:rPr lang="en-US" dirty="0" smtClean="0"/>
            </a:br>
            <a:r>
              <a:rPr lang="en-US" i="1" dirty="0" smtClean="0"/>
              <a:t>API contract</a:t>
            </a:r>
          </a:p>
          <a:p>
            <a:endParaRPr lang="en-US" dirty="0"/>
          </a:p>
          <a:p>
            <a:pPr marL="457200" indent="-457200"/>
            <a:r>
              <a:rPr lang="en-US" dirty="0" smtClean="0"/>
              <a:t>Validation</a:t>
            </a:r>
          </a:p>
          <a:p>
            <a:endParaRPr lang="en-US" dirty="0"/>
          </a:p>
          <a:p>
            <a:pPr marL="457200" indent="-457200"/>
            <a:r>
              <a:rPr lang="en-US" dirty="0" smtClean="0"/>
              <a:t>Hazard avoidance</a:t>
            </a:r>
            <a:endParaRPr lang="en-US" dirty="0"/>
          </a:p>
        </p:txBody>
      </p:sp>
      <p:pic>
        <p:nvPicPr>
          <p:cNvPr id="4" name="Picture 3" descr="haz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943350"/>
            <a:ext cx="755523" cy="666749"/>
          </a:xfrm>
          <a:prstGeom prst="rect">
            <a:avLst/>
          </a:prstGeom>
        </p:spPr>
      </p:pic>
      <p:pic>
        <p:nvPicPr>
          <p:cNvPr id="7" name="Picture 6" descr="glboo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504950"/>
            <a:ext cx="838200" cy="838200"/>
          </a:xfrm>
          <a:prstGeom prst="rect">
            <a:avLst/>
          </a:prstGeom>
        </p:spPr>
      </p:pic>
      <p:pic>
        <p:nvPicPr>
          <p:cNvPr id="6" name="Picture 5" descr="checklis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647950"/>
            <a:ext cx="762000" cy="111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04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Sparse textures – data storage</a:t>
            </a:r>
          </a:p>
          <a:p>
            <a:pPr lvl="1"/>
            <a:r>
              <a:rPr lang="en-US" dirty="0" smtClean="0"/>
              <a:t>Put data into sparse textures as normal</a:t>
            </a:r>
          </a:p>
          <a:p>
            <a:pPr lvl="2"/>
            <a:r>
              <a:rPr lang="en-US" dirty="0" smtClean="0"/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glTexSubImage</a:t>
            </a:r>
            <a:r>
              <a:rPr lang="en-US" dirty="0" smtClean="0"/>
              <a:t>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glCopyTextureImage</a:t>
            </a:r>
            <a:r>
              <a:rPr lang="en-US" dirty="0" smtClean="0"/>
              <a:t>, etc.</a:t>
            </a:r>
          </a:p>
          <a:p>
            <a:pPr lvl="3"/>
            <a:r>
              <a:rPr lang="en-US" dirty="0"/>
              <a:t> </a:t>
            </a:r>
            <a:r>
              <a:rPr lang="en-US" dirty="0" smtClean="0"/>
              <a:t>Use a (persistent mapped) PBO for this!</a:t>
            </a:r>
          </a:p>
          <a:p>
            <a:pPr lvl="2"/>
            <a:r>
              <a:rPr lang="en-US" dirty="0" smtClean="0"/>
              <a:t> Attach to </a:t>
            </a:r>
            <a:r>
              <a:rPr lang="en-US" dirty="0" err="1" smtClean="0"/>
              <a:t>framebuffer</a:t>
            </a:r>
            <a:r>
              <a:rPr lang="en-US" dirty="0" smtClean="0"/>
              <a:t> object + draw</a:t>
            </a:r>
          </a:p>
          <a:p>
            <a:pPr lvl="1"/>
            <a:r>
              <a:rPr lang="en-US" dirty="0" smtClean="0"/>
              <a:t>Read from sparse textures</a:t>
            </a:r>
          </a:p>
          <a:p>
            <a:pPr lvl="2"/>
            <a:r>
              <a:rPr lang="en-US" dirty="0"/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glReadPixels</a:t>
            </a:r>
            <a:r>
              <a:rPr lang="en-US" dirty="0" smtClean="0"/>
              <a:t>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glGetTexImage</a:t>
            </a:r>
            <a:r>
              <a:rPr lang="en-US" dirty="0" smtClean="0"/>
              <a:t>*, etc.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2585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Sparse textures – in-</a:t>
            </a:r>
            <a:r>
              <a:rPr lang="en-US" dirty="0" err="1" smtClean="0"/>
              <a:t>shader</a:t>
            </a:r>
            <a:r>
              <a:rPr lang="en-US" dirty="0" smtClean="0"/>
              <a:t> use</a:t>
            </a:r>
          </a:p>
          <a:p>
            <a:pPr lvl="1"/>
            <a:r>
              <a:rPr lang="en-US" dirty="0" smtClean="0"/>
              <a:t>No changes to shaders</a:t>
            </a:r>
          </a:p>
          <a:p>
            <a:pPr lvl="2"/>
            <a:r>
              <a:rPr lang="en-US" dirty="0" smtClean="0"/>
              <a:t> Reads from committed regions behave normally</a:t>
            </a:r>
          </a:p>
          <a:p>
            <a:pPr lvl="2"/>
            <a:r>
              <a:rPr lang="en-US" dirty="0" smtClean="0"/>
              <a:t> Reads from uncommitted regions return junk</a:t>
            </a:r>
          </a:p>
          <a:p>
            <a:pPr lvl="3"/>
            <a:r>
              <a:rPr lang="en-US" dirty="0"/>
              <a:t> </a:t>
            </a:r>
            <a:r>
              <a:rPr lang="en-US" dirty="0" smtClean="0"/>
              <a:t>Probably not junk – most likely zeros</a:t>
            </a:r>
          </a:p>
          <a:p>
            <a:pPr lvl="3"/>
            <a:r>
              <a:rPr lang="en-US" dirty="0"/>
              <a:t> </a:t>
            </a:r>
            <a:r>
              <a:rPr lang="en-US" dirty="0" smtClean="0"/>
              <a:t>The spec doesn’t mandate this, however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21560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Combine sparse textures and arrays</a:t>
            </a:r>
          </a:p>
          <a:p>
            <a:pPr lvl="1"/>
            <a:r>
              <a:rPr lang="en-US" dirty="0" smtClean="0"/>
              <a:t>Create very long (sparse) array textures</a:t>
            </a:r>
          </a:p>
          <a:p>
            <a:pPr lvl="1"/>
            <a:r>
              <a:rPr lang="en-US" dirty="0" smtClean="0"/>
              <a:t>Some layers are resident, some are not</a:t>
            </a:r>
          </a:p>
          <a:p>
            <a:pPr lvl="1"/>
            <a:r>
              <a:rPr lang="en-US" dirty="0" smtClean="0"/>
              <a:t>Allocate new layers on demand</a:t>
            </a:r>
          </a:p>
          <a:p>
            <a:pPr lvl="2"/>
            <a:r>
              <a:rPr lang="en-US" dirty="0" smtClean="0"/>
              <a:t> New layer =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glTexPageCommitmentARB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37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Texture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Manage your own texture memory</a:t>
            </a:r>
          </a:p>
          <a:p>
            <a:pPr lvl="1"/>
            <a:r>
              <a:rPr lang="en-US" dirty="0" smtClean="0"/>
              <a:t>Create a huge virtual </a:t>
            </a:r>
            <a:r>
              <a:rPr lang="en-US" dirty="0"/>
              <a:t>array texture</a:t>
            </a:r>
            <a:endParaRPr lang="en-US" dirty="0" smtClean="0"/>
          </a:p>
          <a:p>
            <a:pPr lvl="1"/>
            <a:r>
              <a:rPr lang="en-US" dirty="0" smtClean="0"/>
              <a:t>Need a new texture?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Allocate a new layer</a:t>
            </a:r>
          </a:p>
          <a:p>
            <a:pPr lvl="1"/>
            <a:r>
              <a:rPr lang="en-US" dirty="0" smtClean="0"/>
              <a:t>Don’t need it any more?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Recycle or make non-resident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603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</a:t>
            </a:r>
            <a:r>
              <a:rPr lang="en-US" dirty="0" err="1" smtClean="0"/>
              <a:t>Bindless</a:t>
            </a:r>
            <a:r>
              <a:rPr lang="en-US" dirty="0" smtClean="0"/>
              <a:t> Texture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Use all the features!</a:t>
            </a:r>
          </a:p>
          <a:p>
            <a:pPr lvl="1"/>
            <a:r>
              <a:rPr lang="en-US" dirty="0" smtClean="0"/>
              <a:t>Create a sparse array per texture size</a:t>
            </a:r>
          </a:p>
          <a:p>
            <a:pPr lvl="1"/>
            <a:r>
              <a:rPr lang="en-US" dirty="0" smtClean="0"/>
              <a:t>As textures become needed, commit pages</a:t>
            </a:r>
          </a:p>
          <a:p>
            <a:pPr lvl="2"/>
            <a:r>
              <a:rPr lang="en-US" dirty="0" smtClean="0"/>
              <a:t> Run out of pages? Make another texture...</a:t>
            </a:r>
          </a:p>
          <a:p>
            <a:pPr lvl="1"/>
            <a:r>
              <a:rPr lang="en-US" dirty="0" smtClean="0"/>
              <a:t>Get texture </a:t>
            </a:r>
            <a:r>
              <a:rPr lang="en-US" dirty="0" err="1" smtClean="0"/>
              <a:t>bindless</a:t>
            </a:r>
            <a:r>
              <a:rPr lang="en-US" dirty="0" smtClean="0"/>
              <a:t> handles</a:t>
            </a:r>
          </a:p>
          <a:p>
            <a:pPr lvl="1"/>
            <a:r>
              <a:rPr lang="en-US" dirty="0" smtClean="0"/>
              <a:t>Use as many handles as you like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713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Sparse </a:t>
            </a:r>
            <a:r>
              <a:rPr lang="en-US" dirty="0" err="1" smtClean="0"/>
              <a:t>Bindless</a:t>
            </a:r>
            <a:r>
              <a:rPr lang="en-US" dirty="0" smtClean="0"/>
              <a:t> Texture Arrays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Indexing sparse </a:t>
            </a:r>
            <a:r>
              <a:rPr lang="en-US" dirty="0" err="1" smtClean="0"/>
              <a:t>bindless</a:t>
            </a:r>
            <a:r>
              <a:rPr lang="en-US" dirty="0" smtClean="0"/>
              <a:t> arrays requires:</a:t>
            </a:r>
            <a:endParaRPr lang="en-US" dirty="0"/>
          </a:p>
          <a:p>
            <a:pPr lvl="1"/>
            <a:r>
              <a:rPr lang="en-US" dirty="0" smtClean="0"/>
              <a:t>64-bit texture handle</a:t>
            </a:r>
            <a:endParaRPr lang="en-US" dirty="0"/>
          </a:p>
          <a:p>
            <a:pPr lvl="1"/>
            <a:r>
              <a:rPr lang="en-US" dirty="0" smtClean="0"/>
              <a:t>N-bit layer index</a:t>
            </a:r>
          </a:p>
          <a:p>
            <a:r>
              <a:rPr lang="en-US" dirty="0"/>
              <a:t> </a:t>
            </a:r>
            <a:r>
              <a:rPr lang="en-US" dirty="0" smtClean="0"/>
              <a:t>Remember...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Index can diverge, handle cannot</a:t>
            </a:r>
          </a:p>
          <a:p>
            <a:r>
              <a:rPr lang="en-US" dirty="0"/>
              <a:t> </a:t>
            </a:r>
            <a:r>
              <a:rPr lang="en-US" dirty="0" smtClean="0"/>
              <a:t>Need one array per-size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622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Okay, so how do we use these things?</a:t>
            </a:r>
          </a:p>
          <a:p>
            <a:pPr lvl="1"/>
            <a:r>
              <a:rPr lang="en-US" dirty="0" smtClean="0"/>
              <a:t>Option 1 – Build on the CPU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It’s just memory writes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Use a bunch of threads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Persistent maps</a:t>
            </a:r>
          </a:p>
          <a:p>
            <a:pPr lvl="1"/>
            <a:r>
              <a:rPr lang="en-US" dirty="0" smtClean="0"/>
              <a:t>Option 2 – Use the GPU</a:t>
            </a:r>
          </a:p>
          <a:p>
            <a:pPr lvl="2"/>
            <a:r>
              <a:rPr lang="en-US" dirty="0"/>
              <a:t> </a:t>
            </a:r>
            <a:r>
              <a:rPr lang="en-US" dirty="0" smtClean="0"/>
              <a:t>Much fun. Wow.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753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Using the GPU to set the scene (1)</a:t>
            </a:r>
          </a:p>
          <a:p>
            <a:pPr lvl="1"/>
            <a:r>
              <a:rPr lang="en-US" dirty="0" smtClean="0"/>
              <a:t>Create SSBO with </a:t>
            </a:r>
            <a:r>
              <a:rPr lang="en-US" dirty="0" err="1" smtClean="0"/>
              <a:t>AoS</a:t>
            </a:r>
            <a:r>
              <a:rPr lang="en-US" dirty="0" smtClean="0"/>
              <a:t> for draw parameters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19050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count;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instanceCount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firstIndex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baseIndex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baseInstance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0)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0030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Using the GPU to set the scene (2)</a:t>
            </a:r>
          </a:p>
          <a:p>
            <a:pPr lvl="1"/>
            <a:r>
              <a:rPr lang="en-US" dirty="0" smtClean="0"/>
              <a:t>Create another SSBO for draw metadata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14478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material_index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// More per-draw meta-stuff goes here...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0) {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[];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2493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Using the GPU to set the scene (3)</a:t>
            </a:r>
          </a:p>
          <a:p>
            <a:pPr lvl="1"/>
            <a:r>
              <a:rPr lang="en-US" dirty="0" smtClean="0"/>
              <a:t>Use atomic counter to append to buffers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14478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0, offset = 0)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atomic_uint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draw_count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sz="12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append_draw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DrawParams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meta)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index =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atomicCounterIncrement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draw_count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[index] =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params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[index] = meta;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826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Costs that add up…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Major Categories:</a:t>
            </a:r>
          </a:p>
          <a:p>
            <a:pPr lvl="1"/>
            <a:r>
              <a:rPr lang="en-US" sz="1900" i="1" dirty="0" smtClean="0">
                <a:solidFill>
                  <a:schemeClr val="accent4">
                    <a:lumMod val="10000"/>
                  </a:schemeClr>
                </a:solidFill>
                <a:cs typeface="Times New Roman"/>
              </a:rPr>
              <a:t>synchronization</a:t>
            </a:r>
            <a:r>
              <a:rPr lang="en-US" sz="1900" i="1" dirty="0">
                <a:solidFill>
                  <a:schemeClr val="accent4">
                    <a:lumMod val="10000"/>
                  </a:schemeClr>
                </a:solidFill>
                <a:cs typeface="Times New Roman"/>
              </a:rPr>
              <a:t>, </a:t>
            </a:r>
            <a:r>
              <a:rPr lang="en-US" sz="1900" i="1" dirty="0" smtClean="0">
                <a:solidFill>
                  <a:schemeClr val="accent4">
                    <a:lumMod val="10000"/>
                  </a:schemeClr>
                </a:solidFill>
                <a:cs typeface="Times New Roman"/>
              </a:rPr>
              <a:t>allocation,</a:t>
            </a:r>
            <a:br>
              <a:rPr lang="en-US" sz="1900" i="1" dirty="0" smtClean="0">
                <a:solidFill>
                  <a:schemeClr val="accent4">
                    <a:lumMod val="10000"/>
                  </a:schemeClr>
                </a:solidFill>
                <a:cs typeface="Times New Roman"/>
              </a:rPr>
            </a:br>
            <a:r>
              <a:rPr lang="en-US" sz="1900" i="1" dirty="0" smtClean="0">
                <a:solidFill>
                  <a:schemeClr val="accent4">
                    <a:lumMod val="10000"/>
                  </a:schemeClr>
                </a:solidFill>
                <a:cs typeface="Times New Roman"/>
              </a:rPr>
              <a:t>validation, and compilation</a:t>
            </a:r>
            <a:endParaRPr lang="en-US" i="1" dirty="0">
              <a:solidFill>
                <a:schemeClr val="accent4">
                  <a:lumMod val="10000"/>
                </a:schemeClr>
              </a:solidFill>
              <a:cs typeface="Times New Roman"/>
            </a:endParaRPr>
          </a:p>
          <a:p>
            <a:endParaRPr lang="en-US" dirty="0" smtClean="0"/>
          </a:p>
          <a:p>
            <a:r>
              <a:rPr lang="en-US" dirty="0" smtClean="0"/>
              <a:t>Buffer updates </a:t>
            </a:r>
            <a:r>
              <a:rPr lang="en-US" sz="1400" i="1" dirty="0" smtClean="0">
                <a:solidFill>
                  <a:srgbClr val="161616"/>
                </a:solidFill>
              </a:rPr>
              <a:t>(synchronization, allocation)</a:t>
            </a:r>
            <a:endParaRPr lang="en-US" i="1" dirty="0" smtClean="0">
              <a:solidFill>
                <a:srgbClr val="161616"/>
              </a:solidFill>
            </a:endParaRPr>
          </a:p>
          <a:p>
            <a:pPr lvl="1"/>
            <a:r>
              <a:rPr lang="en-US" dirty="0" smtClean="0"/>
              <a:t>Mapping, in-band updates</a:t>
            </a:r>
          </a:p>
          <a:p>
            <a:r>
              <a:rPr lang="en-US" dirty="0" smtClean="0"/>
              <a:t>Binding objects </a:t>
            </a:r>
            <a:r>
              <a:rPr lang="en-US" sz="1400" i="1" dirty="0" smtClean="0">
                <a:solidFill>
                  <a:srgbClr val="161616"/>
                </a:solidFill>
              </a:rPr>
              <a:t>(validation, compilation)</a:t>
            </a:r>
            <a:endParaRPr lang="en-US" dirty="0" smtClean="0">
              <a:solidFill>
                <a:srgbClr val="161616"/>
              </a:solidFill>
            </a:endParaRPr>
          </a:p>
          <a:p>
            <a:pPr lvl="1"/>
            <a:r>
              <a:rPr lang="en-US" dirty="0" smtClean="0"/>
              <a:t>FBOs, programs, textures, buffers</a:t>
            </a:r>
          </a:p>
          <a:p>
            <a:endParaRPr lang="en-US" dirty="0"/>
          </a:p>
        </p:txBody>
      </p:sp>
      <p:pic>
        <p:nvPicPr>
          <p:cNvPr id="4" name="Picture 3" descr="su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800" y="1962150"/>
            <a:ext cx="1671204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312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Using the GPU to set the scene (4)</a:t>
            </a:r>
          </a:p>
          <a:p>
            <a:pPr lvl="1"/>
            <a:r>
              <a:rPr lang="en-US" dirty="0" smtClean="0"/>
              <a:t>Dump counter, do </a:t>
            </a:r>
            <a:r>
              <a:rPr lang="en-US" dirty="0" err="1" smtClean="0"/>
              <a:t>MultiDraw</a:t>
            </a:r>
            <a:r>
              <a:rPr lang="en-US" dirty="0" smtClean="0"/>
              <a:t>*</a:t>
            </a:r>
            <a:r>
              <a:rPr lang="en-US" dirty="0" err="1" smtClean="0"/>
              <a:t>IndirectCount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16002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glCopyBufferSubData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(GL_ATOMIC_COUNTER_BUFFER,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GL_PARAMETER_BUFFER_ARB,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0, 0,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GLuint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pPr algn="l">
              <a:lnSpc>
                <a:spcPts val="1300"/>
              </a:lnSpc>
            </a:pPr>
            <a:endParaRPr lang="en-US" sz="1200" dirty="0" smtClean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glMultiDrawElementsIndirectCountARB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(GL_TRIANLGES,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GL_UNSIGNED_SHORT,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nullptr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MAX_DRAWS,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0);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557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Data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Using the GPU to set the scene (5)</a:t>
            </a:r>
          </a:p>
          <a:p>
            <a:pPr lvl="1"/>
            <a:r>
              <a:rPr lang="en-US" dirty="0" smtClean="0"/>
              <a:t>In draw, use meta with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gl_DrawIDARB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43000" y="2571750"/>
            <a:ext cx="6477000" cy="2133600"/>
          </a:xfrm>
          <a:prstGeom prst="rect">
            <a:avLst/>
          </a:prstGeom>
          <a:solidFill>
            <a:schemeClr val="accent4">
              <a:lumMod val="25000"/>
            </a:schemeClr>
          </a:solidFill>
          <a:ln w="15875">
            <a:solidFill>
              <a:schemeClr val="accent4">
                <a:lumMod val="50000"/>
              </a:schemeClr>
            </a:solidFill>
            <a:prstDash val="dash"/>
          </a:ln>
        </p:spPr>
        <p:txBody>
          <a:bodyPr wrap="none" rtlCol="0">
            <a:noAutofit/>
          </a:bodyPr>
          <a:lstStyle/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struct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Material 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sampler2D tex1;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layout (binding = 0) uniform 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MaterialData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Material material[];</a:t>
            </a: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pPr algn="l">
              <a:lnSpc>
                <a:spcPts val="1300"/>
              </a:lnSpc>
            </a:pPr>
            <a:endParaRPr lang="en-US" sz="1200" dirty="0" smtClean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algn="l">
              <a:lnSpc>
                <a:spcPts val="1300"/>
              </a:lnSpc>
            </a:pP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>
              <a:lnSpc>
                <a:spcPts val="1300"/>
              </a:lnSpc>
            </a:pP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oColor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texture(material[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draw_meta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gl_DrawIDARB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lang="en-US" sz="1200" dirty="0" err="1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material_index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</a:p>
          <a:p>
            <a:pPr algn="l">
              <a:lnSpc>
                <a:spcPts val="1300"/>
              </a:lnSpc>
            </a:pPr>
            <a:r>
              <a:rPr lang="en-US" sz="12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...);</a:t>
            </a:r>
            <a:endParaRPr lang="en-US" sz="1200" dirty="0">
              <a:solidFill>
                <a:schemeClr val="accent3">
                  <a:lumMod val="40000"/>
                  <a:lumOff val="6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433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John McDonald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NVIDIA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00335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Putting it all into practice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Introducing apitest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Results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Code review</a:t>
            </a:r>
          </a:p>
        </p:txBody>
      </p:sp>
    </p:spTree>
  </p:cSld>
  <p:clrMapOvr>
    <a:masterClrMapping/>
  </p:clrMapOvr>
  <p:transition xmlns:p14="http://schemas.microsoft.com/office/powerpoint/2010/main" spd="slow" advTm="25665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apitest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  <a:hlinkClick r:id="rId3"/>
              </a:rPr>
              <a:t>https://github.com/nvMcJohn/apitest</a:t>
            </a:r>
            <a:endParaRPr lang="en-US" smtClean="0">
              <a:ea typeface="ヒラギノ角ゴ Pro W3"/>
              <a:cs typeface="ヒラギノ角ゴ Pro W3"/>
            </a:endParaRPr>
          </a:p>
          <a:p>
            <a:r>
              <a:rPr lang="en-US" smtClean="0">
                <a:ea typeface="ヒラギノ角ゴ Pro W3"/>
                <a:cs typeface="ヒラギノ角ゴ Pro W3"/>
              </a:rPr>
              <a:t>Extensible OSS Framework </a:t>
            </a:r>
            <a:r>
              <a:rPr lang="en-US" sz="2000" smtClean="0">
                <a:ea typeface="ヒラギノ角ゴ Pro W3"/>
                <a:cs typeface="ヒラギノ角ゴ Pro W3"/>
              </a:rPr>
              <a:t>(Public Domain)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Uses SDL 2.0 </a:t>
            </a:r>
            <a:r>
              <a:rPr lang="en-US" sz="2000" smtClean="0">
                <a:ea typeface="ヒラギノ角ゴ Pro W3"/>
                <a:cs typeface="ヒラギノ角ゴ Pro W3"/>
              </a:rPr>
              <a:t>(Thanks SDL!)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Initially developed by Patrick Doane</a:t>
            </a: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  <p:graphicFrame>
        <p:nvGraphicFramePr>
          <p:cNvPr id="4" name="Content Placeholder 3"/>
          <p:cNvGraphicFramePr>
            <a:graphicFrameLocks/>
          </p:cNvGraphicFramePr>
          <p:nvPr/>
        </p:nvGraphicFramePr>
        <p:xfrm>
          <a:off x="2095500" y="3562350"/>
          <a:ext cx="4953000" cy="1482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930400"/>
                <a:gridCol w="1651000"/>
              </a:tblGrid>
              <a:tr h="37068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OS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OpenGL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D3D11</a:t>
                      </a:r>
                      <a:endParaRPr 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Windows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Yes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Yes</a:t>
                      </a:r>
                      <a:endParaRPr 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Linux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Yes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No</a:t>
                      </a:r>
                      <a:endParaRPr lang="en-US" sz="1800" dirty="0"/>
                    </a:p>
                  </a:txBody>
                  <a:tcPr marT="45700" marB="45700"/>
                </a:tc>
              </a:tr>
              <a:tr h="370681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OSX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/>
                        <a:t>Sorta</a:t>
                      </a:r>
                      <a:endParaRPr lang="en-US" sz="1800" dirty="0"/>
                    </a:p>
                  </a:txBody>
                  <a:tcPr marT="45700" marB="4570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No</a:t>
                      </a:r>
                      <a:endParaRPr lang="en-US" sz="1800" dirty="0"/>
                    </a:p>
                  </a:txBody>
                  <a:tcPr marT="45700" marB="45700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slow" advTm="66033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The Framework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Code is segmented into Problems and Solutions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 Problem is a dataset to render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 Solution is one targeted approach to rendering that dataset (Problem)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Support code to create shaders, load textures, etc.</a:t>
            </a:r>
          </a:p>
        </p:txBody>
      </p:sp>
    </p:spTree>
  </p:cSld>
  <p:clrMapOvr>
    <a:masterClrMapping/>
  </p:clrMapOvr>
  <p:transition xmlns:p14="http://schemas.microsoft.com/office/powerpoint/2010/main" spd="slow" advTm="38024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The Problems So Far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DynamicStreaming</a:t>
            </a:r>
          </a:p>
          <a:p>
            <a:pPr lvl="1"/>
            <a:r>
              <a:rPr lang="en-US" smtClean="0">
                <a:ea typeface="ヒラギノ角ゴ Pro W3"/>
              </a:rPr>
              <a:t>Render 160,000 “particles” that are dynamically generated each frame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UntexturedObjects</a:t>
            </a:r>
          </a:p>
          <a:p>
            <a:pPr lvl="1"/>
            <a:r>
              <a:rPr lang="en-US" smtClean="0">
                <a:ea typeface="ヒラギノ角ゴ Pro W3"/>
              </a:rPr>
              <a:t>Render 64</a:t>
            </a:r>
            <a:r>
              <a:rPr lang="en-US" baseline="30000" smtClean="0">
                <a:ea typeface="ヒラギノ角ゴ Pro W3"/>
              </a:rPr>
              <a:t>3</a:t>
            </a:r>
            <a:r>
              <a:rPr lang="en-US" smtClean="0">
                <a:ea typeface="ヒラギノ角ゴ Pro W3"/>
              </a:rPr>
              <a:t> different, untextured objects</a:t>
            </a:r>
          </a:p>
          <a:p>
            <a:pPr lvl="1"/>
            <a:r>
              <a:rPr lang="en-US" smtClean="0">
                <a:ea typeface="ヒラギノ角ゴ Pro W3"/>
              </a:rPr>
              <a:t>Different matrices per object</a:t>
            </a:r>
          </a:p>
          <a:p>
            <a:pPr lvl="1"/>
            <a:r>
              <a:rPr lang="en-US" smtClean="0">
                <a:ea typeface="ヒラギノ角ゴ Pro W3"/>
              </a:rPr>
              <a:t>No instancing allowed!</a:t>
            </a:r>
          </a:p>
        </p:txBody>
      </p:sp>
    </p:spTree>
  </p:cSld>
  <p:clrMapOvr>
    <a:masterClrMapping/>
  </p:clrMapOvr>
  <p:transition xmlns:p14="http://schemas.microsoft.com/office/powerpoint/2010/main" spd="slow" advTm="34124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The Problems So Far - Continued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Textured Quads</a:t>
            </a:r>
          </a:p>
          <a:p>
            <a:pPr lvl="1"/>
            <a:r>
              <a:rPr lang="en-US" smtClean="0">
                <a:ea typeface="ヒラギノ角ゴ Pro W3"/>
              </a:rPr>
              <a:t>10,000 quads using different textures</a:t>
            </a:r>
          </a:p>
          <a:p>
            <a:pPr lvl="1"/>
            <a:r>
              <a:rPr lang="en-US" smtClean="0">
                <a:ea typeface="ヒラギノ角ゴ Pro W3"/>
              </a:rPr>
              <a:t>Texture is changed between every object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Null</a:t>
            </a:r>
          </a:p>
          <a:p>
            <a:pPr lvl="1"/>
            <a:r>
              <a:rPr lang="en-US" smtClean="0">
                <a:ea typeface="ヒラギノ角ゴ Pro W3"/>
              </a:rPr>
              <a:t>Clear and SwapBuffer</a:t>
            </a:r>
          </a:p>
          <a:p>
            <a:pPr lvl="1"/>
            <a:r>
              <a:rPr lang="en-US" smtClean="0">
                <a:ea typeface="ヒラギノ角ゴ Pro W3"/>
              </a:rPr>
              <a:t>Not going to discuss today—included as a sanity startup.</a:t>
            </a: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26029"/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Result discussion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Results gathered on a GTX 680, using public driver 335.23.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But are shown normalized.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AMD and Intel have very similar performance ratios between solutions.</a:t>
            </a:r>
          </a:p>
        </p:txBody>
      </p:sp>
    </p:spTree>
  </p:cSld>
  <p:clrMapOvr>
    <a:masterClrMapping/>
  </p:clrMapOvr>
  <p:transition xmlns:p14="http://schemas.microsoft.com/office/powerpoint/2010/main" spd="slow" advTm="41115"/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Decoder Ring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SBTA = Sparse Bindless Texture Array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SDP = Shader Draw Parameters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Remedy? – </a:t>
            </a:r>
            <a:r>
              <a:rPr lang="en-US" i="1" dirty="0" smtClean="0"/>
              <a:t>Efficient APIs!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88402" y="1733550"/>
            <a:ext cx="4495800" cy="2743200"/>
          </a:xfrm>
        </p:spPr>
        <p:txBody>
          <a:bodyPr/>
          <a:lstStyle/>
          <a:p>
            <a:r>
              <a:rPr lang="en-US" dirty="0" smtClean="0"/>
              <a:t>Buffer storage</a:t>
            </a:r>
          </a:p>
          <a:p>
            <a:r>
              <a:rPr lang="en-US" dirty="0" smtClean="0"/>
              <a:t>Texture arrays</a:t>
            </a:r>
          </a:p>
          <a:p>
            <a:r>
              <a:rPr lang="en-US" dirty="0" smtClean="0"/>
              <a:t>Multi-Draw Indirect</a:t>
            </a:r>
          </a:p>
          <a:p>
            <a:pPr lvl="1"/>
            <a:r>
              <a:rPr lang="en-US" sz="2000" dirty="0" smtClean="0"/>
              <a:t>Texture arrays, </a:t>
            </a:r>
            <a:r>
              <a:rPr lang="en-US" sz="2000" dirty="0" err="1" smtClean="0"/>
              <a:t>bindless</a:t>
            </a:r>
            <a:r>
              <a:rPr lang="en-US" sz="2000" dirty="0" smtClean="0"/>
              <a:t>, sparse, indirect parameters</a:t>
            </a:r>
          </a:p>
        </p:txBody>
      </p:sp>
      <p:pic>
        <p:nvPicPr>
          <p:cNvPr id="5" name="Picture 4" descr="scri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286001"/>
            <a:ext cx="1553480" cy="24955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00600" y="1657350"/>
            <a:ext cx="652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4">
                    <a:lumMod val="10000"/>
                  </a:schemeClr>
                </a:solidFill>
              </a:rPr>
              <a:t>}</a:t>
            </a:r>
            <a:endParaRPr lang="en-US" sz="6000"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58977" y="2008332"/>
            <a:ext cx="1525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161616"/>
                </a:solidFill>
                <a:latin typeface="Times New Roman"/>
                <a:cs typeface="Times New Roman"/>
              </a:rPr>
              <a:t>Tim Foley</a:t>
            </a:r>
            <a:endParaRPr lang="en-US" i="1" dirty="0">
              <a:solidFill>
                <a:srgbClr val="161616"/>
              </a:solidFill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58977" y="3066202"/>
            <a:ext cx="22262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161616"/>
                </a:solidFill>
                <a:latin typeface="Times New Roman"/>
                <a:cs typeface="Times New Roman"/>
              </a:rPr>
              <a:t>Graham Sellers</a:t>
            </a:r>
            <a:endParaRPr lang="en-US" i="1" dirty="0">
              <a:solidFill>
                <a:srgbClr val="161616"/>
              </a:solidFill>
              <a:latin typeface="Times New Roman"/>
              <a:cs typeface="Times New Roma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00600" y="2724150"/>
            <a:ext cx="652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4">
                    <a:lumMod val="10000"/>
                  </a:schemeClr>
                </a:solidFill>
              </a:rPr>
              <a:t>}</a:t>
            </a:r>
            <a:endParaRPr lang="en-US" sz="6000" dirty="0">
              <a:solidFill>
                <a:schemeClr val="accent4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144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DynamicStreaming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Demo!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Problem: Render 160,000 “particles” that are dynamically generated each frame</a:t>
            </a:r>
          </a:p>
        </p:txBody>
      </p:sp>
    </p:spTree>
  </p:cSld>
  <p:clrMapOvr>
    <a:masterClrMapping/>
  </p:clrMapOvr>
  <p:transition xmlns:p14="http://schemas.microsoft.com/office/powerpoint/2010/main" spd="slow" advTm="16245"/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47750"/>
            <a:ext cx="60960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 advTm="2947"/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Chart 11"/>
          <p:cNvGraphicFramePr>
            <a:graphicFrameLocks/>
          </p:cNvGraphicFramePr>
          <p:nvPr/>
        </p:nvGraphicFramePr>
        <p:xfrm>
          <a:off x="0" y="514350"/>
          <a:ext cx="9144000" cy="4629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xmlns:p14="http://schemas.microsoft.com/office/powerpoint/2010/main" spd="slow" advTm="57066"/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GLMapPersistent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Map the buffer at the beginning of time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Keep it mapped forever.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You are responsible for safety (proper fencing)</a:t>
            </a:r>
          </a:p>
          <a:p>
            <a:r>
              <a:rPr lang="en-US" b="1" smtClean="0">
                <a:ea typeface="ヒラギノ角ゴ Pro W3"/>
                <a:cs typeface="ヒラギノ角ゴ Pro W3"/>
              </a:rPr>
              <a:t>Do not stomp on data in flight</a:t>
            </a:r>
          </a:p>
          <a:p>
            <a:r>
              <a:rPr lang="en-US" sz="2000" smtClean="0">
                <a:ea typeface="ヒラギノ角ゴ Pro W3"/>
                <a:cs typeface="ヒラギノ角ゴ Pro W3"/>
              </a:rPr>
              <a:t>src/solutions/dynamicstreaming/gl/mappersistent.*</a:t>
            </a:r>
          </a:p>
        </p:txBody>
      </p:sp>
    </p:spTree>
  </p:cSld>
  <p:clrMapOvr>
    <a:masterClrMapping/>
  </p:clrMapOvr>
  <p:transition xmlns:p14="http://schemas.microsoft.com/office/powerpoint/2010/main" spd="slow" advTm="47026"/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Required Extensions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b="1" smtClean="0">
                <a:ea typeface="ヒラギノ角ゴ Pro W3"/>
                <a:cs typeface="ヒラギノ角ゴ Pro W3"/>
              </a:rPr>
              <a:t>ARB_buffer_storage 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ARB_map_buffer_range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ARB_sync</a:t>
            </a:r>
          </a:p>
        </p:txBody>
      </p:sp>
    </p:spTree>
  </p:cSld>
  <p:clrMapOvr>
    <a:masterClrMapping/>
  </p:clrMapOvr>
  <p:transition xmlns:p14="http://schemas.microsoft.com/office/powerpoint/2010/main" spd="slow" advTm="14930"/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Buffer Creation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GL_MAP_WRITE_BIT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GL_MAP_PERSISTENT_BIT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GL_MAP_COHERENT_BIT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GL_MAP_DYNAMIC_STORAGE_BIT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GL_ARRAY_BUFFER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GL_ARRAY_BUFFER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GL_ARRAY_BUFFER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Dem Flags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GL_MAP_WRITE_BIT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/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GL_MAP_PERSISTENT_BIT</a:t>
            </a: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GL_MAP_COHERENT_BIT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GL_MAP_DYNAMIC_STORAGE_BIT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0,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Set circular buffer head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GL_MAP_WRITE_BIT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GL_MAP_PERSISTENT_BIT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GL_MAP_COHERENT_BIT;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GL_MAP_DYNAMIC_STORAGE_BIT;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0,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Triple Buffering ftw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GL_MAP_WRITE_BIT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GL_MAP_PERSISTENT_BIT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GL_MAP_COHERENT_BIT;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GL_MAP_DYNAMIC_STORAGE_BIT;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0,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Buffer Create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GL_MAP_WRITE_BIT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GL_MAP_PERSISTENT_BIT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GL_MAP_COHERENT_BIT;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GL_MAP_DYNAMIC_STORAGE_BIT;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GL_ARRAY_BUFFER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0, 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200" y="1377613"/>
            <a:ext cx="4419600" cy="2743200"/>
          </a:xfrm>
        </p:spPr>
        <p:txBody>
          <a:bodyPr/>
          <a:lstStyle/>
          <a:p>
            <a:r>
              <a:rPr lang="en-US" dirty="0" err="1"/>
              <a:t>a</a:t>
            </a:r>
            <a:r>
              <a:rPr lang="en-US" dirty="0" err="1" smtClean="0"/>
              <a:t>pitest</a:t>
            </a:r>
            <a:endParaRPr lang="en-US" dirty="0" smtClean="0"/>
          </a:p>
          <a:p>
            <a:pPr lvl="1"/>
            <a:r>
              <a:rPr lang="en-US" dirty="0" smtClean="0"/>
              <a:t>Framework for testing different “solutions”  </a:t>
            </a:r>
          </a:p>
          <a:p>
            <a:pPr lvl="1"/>
            <a:r>
              <a:rPr lang="en-US" dirty="0" smtClean="0"/>
              <a:t>Source on </a:t>
            </a:r>
            <a:r>
              <a:rPr lang="en-US" dirty="0" err="1" smtClean="0"/>
              <a:t>github</a:t>
            </a:r>
            <a:endParaRPr lang="en-US" dirty="0"/>
          </a:p>
        </p:txBody>
      </p:sp>
      <p:pic>
        <p:nvPicPr>
          <p:cNvPr id="4" name="Picture 3" descr="stop-wat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2800350"/>
            <a:ext cx="1447800" cy="19368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48200" y="1733550"/>
            <a:ext cx="6525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4">
                    <a:lumMod val="10000"/>
                  </a:schemeClr>
                </a:solidFill>
              </a:rPr>
              <a:t>}</a:t>
            </a:r>
            <a:endParaRPr lang="en-US" sz="6000" dirty="0">
              <a:solidFill>
                <a:schemeClr val="accent4">
                  <a:lumMod val="1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181600" y="2084532"/>
            <a:ext cx="2277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rgbClr val="161616"/>
                </a:solidFill>
                <a:latin typeface="Times New Roman"/>
                <a:cs typeface="Times New Roman"/>
              </a:rPr>
              <a:t>John McDonald</a:t>
            </a:r>
            <a:endParaRPr lang="en-US" i="1" dirty="0">
              <a:solidFill>
                <a:srgbClr val="161616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3419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Map me… forever.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1447800"/>
            <a:ext cx="9144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GL_MAP_WRITE_BIT</a:t>
            </a:r>
            <a:b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GL_MAP_PERSISTENT_BIT</a:t>
            </a:r>
          </a:p>
          <a:p>
            <a:pPr eaLnBrk="1" hangingPunct="1">
              <a:defRPr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| GL_MAP_COHERENT_BIT;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GLbitfield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| GL_MAP_DYNAMIC_STORAGE_BIT;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mDestHead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0; 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3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maxVerts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kVertexSizeBytes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endParaRPr lang="en-US" sz="18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glBindBuffer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mVertexBuffer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glBufferStorage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(GL_ARRAY_BUFFER,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nullptr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createFlags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glMapBufferRange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8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GL_ARRAY_BUFFER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0, </a:t>
            </a:r>
            <a:b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</a:b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                               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mapFlags</a:t>
            </a:r>
            <a:r>
              <a:rPr lang="en-US" sz="18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</p:txBody>
      </p:sp>
    </p:spTree>
  </p:cSld>
  <p:clrMapOvr>
    <a:masterClrMapping/>
  </p:clrMapOvr>
  <p:transition xmlns:p14="http://schemas.microsoft.com/office/powerpoint/2010/main" spd="slow" advTm="1064"/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Buffer Update / Render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451479"/>
            <a:ext cx="9144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mBufferLockManager.WaitForLockedRange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 = 0; i &lt; particleCount; ++i)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vertexOffset = i * kVertsPerParticle;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*)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_vertices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DrawArrays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TRIANGLES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kStartIndex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kVertsPerParticle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mBufferLockManager.LockRange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90328"/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Safety Third!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447800"/>
            <a:ext cx="9144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mBufferLockManager.WaitForLockedRange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nn-NO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(int i = 0; i &lt; particleCount; ++i)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nn-NO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const int vertexOffset = i * kVertsPerParticle;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void*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(unsigned char*)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&amp;_vertices[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DrawArrays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(TRIANGLES,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kStartIndex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kVertsPerParticle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mBufferLockManager.LockRange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90328"/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Write those particles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451479"/>
            <a:ext cx="9144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mBufferLockManager.WaitForLockedRange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 = 0; i &lt; particleCount; ++i)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vertexOffset = i * kVertsPerParticle;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unsigned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char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*)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&amp;</a:t>
            </a:r>
            <a:r>
              <a:rPr lang="en-US" sz="1600" dirty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_vertices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DrawArrays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(TRIANGLES,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kStartIndex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kVertsPerParticle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mBufferLockManager.LockRange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90328"/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Now draw </a:t>
            </a:r>
            <a:r>
              <a:rPr lang="en-US" sz="1600" smtClean="0">
                <a:ea typeface="ヒラギノ角ゴ Pro W3"/>
                <a:cs typeface="ヒラギノ角ゴ Pro W3"/>
              </a:rPr>
              <a:t>(inefficiently)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447800"/>
            <a:ext cx="9143999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mBufferLockManager.WaitForLockedRange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(</a:t>
            </a:r>
            <a:r>
              <a:rPr lang="nn-NO" sz="1600" dirty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nn-NO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i = 0; i &lt; particleCount; ++i)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nn-NO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const int vertexOffset = i * kVertsPerParticle;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void*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(unsigned char*)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&amp;_vertices[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DrawArrays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TRIANGLES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kStartIndex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kVertsPerParticle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6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mBufferLockManager.LockRange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90328"/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Update circular buffer head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1447800"/>
            <a:ext cx="9144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mBufferLockManager.WaitForLockedRange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nn-NO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for (int i = 0; i &lt; particleCount; ++i)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pPr eaLnBrk="1" hangingPunct="1">
              <a:defRPr/>
            </a:pPr>
            <a:r>
              <a:rPr lang="nn-NO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const int vertexOffset = i * kVertsPerParticle;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const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void*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= (unsigned char*)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mVertexDataPtr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thisDstOffset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memcpy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dst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&amp;_vertices[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kParticleSizeBytes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DrawArrays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(TRIANGLES,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kStartIndex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+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vertexOffset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kVertsPerParticle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</a:p>
          <a:p>
            <a:pPr eaLnBrk="1" hangingPunct="1">
              <a:defRPr/>
            </a:pPr>
            <a:endParaRPr lang="en-US" sz="1600" dirty="0">
              <a:solidFill>
                <a:schemeClr val="bg1">
                  <a:lumMod val="75000"/>
                </a:schemeClr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mBufferLockManager.LockRange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);</a:t>
            </a:r>
          </a:p>
          <a:p>
            <a:pPr eaLnBrk="1" hangingPunct="1">
              <a:defRPr/>
            </a:pP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mDstHead</a:t>
            </a:r>
            <a:r>
              <a:rPr lang="en-US" sz="16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+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vertSizeBytes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 %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mBuffSize</a:t>
            </a:r>
            <a:r>
              <a:rPr lang="en-US" sz="16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sz="1600" dirty="0">
              <a:latin typeface="Verdana" pitchFamily="48" charset="0"/>
            </a:endParaRPr>
          </a:p>
        </p:txBody>
      </p:sp>
    </p:spTree>
  </p:cSld>
  <p:clrMapOvr>
    <a:masterClrMapping/>
  </p:clrMapOvr>
  <p:transition xmlns:p14="http://schemas.microsoft.com/office/powerpoint/2010/main" spd="slow" advTm="90328"/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UntexturedObjects</a:t>
            </a:r>
          </a:p>
        </p:txBody>
      </p:sp>
      <p:sp>
        <p:nvSpPr>
          <p:cNvPr id="38915" name="Content Placeholder 2"/>
          <p:cNvSpPr>
            <a:spLocks noGrp="1"/>
          </p:cNvSpPr>
          <p:nvPr>
            <p:ph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smtClean="0">
                <a:ea typeface="ヒラギノ角ゴ Pro W3"/>
                <a:cs typeface="ヒラギノ角ゴ Pro W3"/>
              </a:rPr>
              <a:t>Demo!</a:t>
            </a:r>
          </a:p>
          <a:p>
            <a:r>
              <a:rPr lang="en-US" smtClean="0">
                <a:ea typeface="ヒラギノ角ゴ Pro W3"/>
                <a:cs typeface="ヒラギノ角ゴ Pro W3"/>
              </a:rPr>
              <a:t>Problem: Render 64</a:t>
            </a:r>
            <a:r>
              <a:rPr lang="en-US" baseline="30000" smtClean="0">
                <a:ea typeface="ヒラギノ角ゴ Pro W3"/>
                <a:cs typeface="ヒラギノ角ゴ Pro W3"/>
              </a:rPr>
              <a:t>3</a:t>
            </a:r>
            <a:r>
              <a:rPr lang="en-US" smtClean="0">
                <a:ea typeface="ヒラギノ角ゴ Pro W3"/>
                <a:cs typeface="ヒラギノ角ゴ Pro W3"/>
              </a:rPr>
              <a:t> unique, untextured objects</a:t>
            </a:r>
          </a:p>
          <a:p>
            <a:endParaRPr lang="en-US" smtClean="0">
              <a:ea typeface="ヒラギノ角ゴ Pro W3"/>
              <a:cs typeface="ヒラギノ角ゴ Pro W3"/>
            </a:endParaRPr>
          </a:p>
        </p:txBody>
      </p:sp>
    </p:spTree>
  </p:cSld>
  <p:clrMapOvr>
    <a:masterClrMapping/>
  </p:clrMapOvr>
  <p:transition xmlns:p14="http://schemas.microsoft.com/office/powerpoint/2010/main" spd="slow" advTm="23200"/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047750"/>
            <a:ext cx="6096000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 advTm="10120"/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4475021"/>
              </p:ext>
            </p:extLst>
          </p:nvPr>
        </p:nvGraphicFramePr>
        <p:xfrm>
          <a:off x="0" y="590550"/>
          <a:ext cx="91440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 xmlns:p14="http://schemas.microsoft.com/office/powerpoint/2010/main" spd="slow" advTm="24012"/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4242311"/>
              </p:ext>
            </p:extLst>
          </p:nvPr>
        </p:nvGraphicFramePr>
        <p:xfrm>
          <a:off x="0" y="590550"/>
          <a:ext cx="9144000" cy="4552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ounded Rectangle 1"/>
          <p:cNvSpPr/>
          <p:nvPr/>
        </p:nvSpPr>
        <p:spPr bwMode="auto">
          <a:xfrm>
            <a:off x="44143" y="3430577"/>
            <a:ext cx="8261658" cy="1427173"/>
          </a:xfrm>
          <a:prstGeom prst="roundRect">
            <a:avLst/>
          </a:prstGeom>
          <a:noFill/>
          <a:ln w="28575" cap="flat" cmpd="sng" algn="ctr">
            <a:solidFill>
              <a:schemeClr val="bg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4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818461"/>
      </p:ext>
    </p:extLst>
  </p:cSld>
  <p:clrMapOvr>
    <a:masterClrMapping/>
  </p:clrMapOvr>
  <p:transition xmlns:p14="http://schemas.microsoft.com/office/powerpoint/2010/main" spd="slow" advTm="24012"/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INEDINNAVIGATOR" val="True"/>
  <p:tag name="HOTSPOTTYPE" val="DefinedInNavigator"/>
  <p:tag name="BRANCHTO" val="262"/>
</p:tagLst>
</file>

<file path=ppt/theme/theme1.xml><?xml version="1.0" encoding="utf-8"?>
<a:theme xmlns:a="http://schemas.openxmlformats.org/drawingml/2006/main" name="Recommending A Strategy">
  <a:themeElements>
    <a:clrScheme name="Recommending A Strategy 2">
      <a:dk1>
        <a:srgbClr val="000000"/>
      </a:dk1>
      <a:lt1>
        <a:srgbClr val="FFFFFF"/>
      </a:lt1>
      <a:dk2>
        <a:srgbClr val="009900"/>
      </a:dk2>
      <a:lt2>
        <a:srgbClr val="CC0000"/>
      </a:lt2>
      <a:accent1>
        <a:srgbClr val="CCCC00"/>
      </a:accent1>
      <a:accent2>
        <a:srgbClr val="3333CC"/>
      </a:accent2>
      <a:accent3>
        <a:srgbClr val="FFFFFF"/>
      </a:accent3>
      <a:accent4>
        <a:srgbClr val="000000"/>
      </a:accent4>
      <a:accent5>
        <a:srgbClr val="E2E2AA"/>
      </a:accent5>
      <a:accent6>
        <a:srgbClr val="2D2DB9"/>
      </a:accent6>
      <a:hlink>
        <a:srgbClr val="000000"/>
      </a:hlink>
      <a:folHlink>
        <a:srgbClr val="808080"/>
      </a:folHlink>
    </a:clrScheme>
    <a:fontScheme name="Recommending A Strateg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4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pitchFamily="45" charset="0"/>
          </a:defRPr>
        </a:defPPr>
      </a:lstStyle>
    </a:lnDef>
  </a:objectDefaults>
  <a:extraClrSchemeLst>
    <a:extraClrScheme>
      <a:clrScheme name="Recommending A Strategy 1">
        <a:dk1>
          <a:srgbClr val="009999"/>
        </a:dk1>
        <a:lt1>
          <a:srgbClr val="FFFFFF"/>
        </a:lt1>
        <a:dk2>
          <a:srgbClr val="000066"/>
        </a:dk2>
        <a:lt2>
          <a:srgbClr val="339966"/>
        </a:lt2>
        <a:accent1>
          <a:srgbClr val="00CC99"/>
        </a:accent1>
        <a:accent2>
          <a:srgbClr val="0099CC"/>
        </a:accent2>
        <a:accent3>
          <a:srgbClr val="AAAAB8"/>
        </a:accent3>
        <a:accent4>
          <a:srgbClr val="DADADA"/>
        </a:accent4>
        <a:accent5>
          <a:srgbClr val="AAE2CA"/>
        </a:accent5>
        <a:accent6>
          <a:srgbClr val="008AB9"/>
        </a:accent6>
        <a:hlink>
          <a:srgbClr val="33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commending A Strategy 2">
        <a:dk1>
          <a:srgbClr val="000000"/>
        </a:dk1>
        <a:lt1>
          <a:srgbClr val="FFFFFF"/>
        </a:lt1>
        <a:dk2>
          <a:srgbClr val="009900"/>
        </a:dk2>
        <a:lt2>
          <a:srgbClr val="CC0000"/>
        </a:lt2>
        <a:accent1>
          <a:srgbClr val="CCCC00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E2E2AA"/>
        </a:accent5>
        <a:accent6>
          <a:srgbClr val="2D2DB9"/>
        </a:accent6>
        <a:hlink>
          <a:srgbClr val="0000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commending A Strategy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ecommending A Strategy 4">
        <a:dk1>
          <a:srgbClr val="333399"/>
        </a:dk1>
        <a:lt1>
          <a:srgbClr val="FFFFCC"/>
        </a:lt1>
        <a:dk2>
          <a:srgbClr val="000000"/>
        </a:dk2>
        <a:lt2>
          <a:srgbClr val="0000FF"/>
        </a:lt2>
        <a:accent1>
          <a:srgbClr val="800000"/>
        </a:accent1>
        <a:accent2>
          <a:srgbClr val="3366CC"/>
        </a:accent2>
        <a:accent3>
          <a:srgbClr val="AAAAAA"/>
        </a:accent3>
        <a:accent4>
          <a:srgbClr val="DADAAE"/>
        </a:accent4>
        <a:accent5>
          <a:srgbClr val="C0AAAA"/>
        </a:accent5>
        <a:accent6>
          <a:srgbClr val="2D5CB9"/>
        </a:accent6>
        <a:hlink>
          <a:srgbClr val="FFFF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commending A Strategy 5">
        <a:dk1>
          <a:srgbClr val="CC3300"/>
        </a:dk1>
        <a:lt1>
          <a:srgbClr val="FFFFCC"/>
        </a:lt1>
        <a:dk2>
          <a:srgbClr val="000000"/>
        </a:dk2>
        <a:lt2>
          <a:srgbClr val="CC6600"/>
        </a:lt2>
        <a:accent1>
          <a:srgbClr val="993300"/>
        </a:accent1>
        <a:accent2>
          <a:srgbClr val="808000"/>
        </a:accent2>
        <a:accent3>
          <a:srgbClr val="AAAAAA"/>
        </a:accent3>
        <a:accent4>
          <a:srgbClr val="DADAAE"/>
        </a:accent4>
        <a:accent5>
          <a:srgbClr val="CAADAA"/>
        </a:accent5>
        <a:accent6>
          <a:srgbClr val="7373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commending A Strategy 6">
        <a:dk1>
          <a:srgbClr val="66CCFF"/>
        </a:dk1>
        <a:lt1>
          <a:srgbClr val="CCECFF"/>
        </a:lt1>
        <a:dk2>
          <a:srgbClr val="000000"/>
        </a:dk2>
        <a:lt2>
          <a:srgbClr val="9999FF"/>
        </a:lt2>
        <a:accent1>
          <a:srgbClr val="FFFFFF"/>
        </a:accent1>
        <a:accent2>
          <a:srgbClr val="99CCFF"/>
        </a:accent2>
        <a:accent3>
          <a:srgbClr val="AAAAAA"/>
        </a:accent3>
        <a:accent4>
          <a:srgbClr val="AEC9DA"/>
        </a:accent4>
        <a:accent5>
          <a:srgbClr val="FFFFFF"/>
        </a:accent5>
        <a:accent6>
          <a:srgbClr val="8AB9E7"/>
        </a:accent6>
        <a:hlink>
          <a:srgbClr val="CCEC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commending A Strategy 7">
        <a:dk1>
          <a:srgbClr val="993366"/>
        </a:dk1>
        <a:lt1>
          <a:srgbClr val="FFFFCC"/>
        </a:lt1>
        <a:dk2>
          <a:srgbClr val="333399"/>
        </a:dk2>
        <a:lt2>
          <a:srgbClr val="0066FF"/>
        </a:lt2>
        <a:accent1>
          <a:srgbClr val="6600FF"/>
        </a:accent1>
        <a:accent2>
          <a:srgbClr val="0099CC"/>
        </a:accent2>
        <a:accent3>
          <a:srgbClr val="ADADCA"/>
        </a:accent3>
        <a:accent4>
          <a:srgbClr val="DADAAE"/>
        </a:accent4>
        <a:accent5>
          <a:srgbClr val="B8AAFF"/>
        </a:accent5>
        <a:accent6>
          <a:srgbClr val="008AB9"/>
        </a:accent6>
        <a:hlink>
          <a:srgbClr val="66FFFF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ecommending A Strategy 8">
        <a:dk1>
          <a:srgbClr val="993366"/>
        </a:dk1>
        <a:lt1>
          <a:srgbClr val="EAEAEA"/>
        </a:lt1>
        <a:dk2>
          <a:srgbClr val="660066"/>
        </a:dk2>
        <a:lt2>
          <a:srgbClr val="CC0000"/>
        </a:lt2>
        <a:accent1>
          <a:srgbClr val="A50021"/>
        </a:accent1>
        <a:accent2>
          <a:srgbClr val="660033"/>
        </a:accent2>
        <a:accent3>
          <a:srgbClr val="B8AAB8"/>
        </a:accent3>
        <a:accent4>
          <a:srgbClr val="C8C8C8"/>
        </a:accent4>
        <a:accent5>
          <a:srgbClr val="CFAAAB"/>
        </a:accent5>
        <a:accent6>
          <a:srgbClr val="5C00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Recommending A Strategy 2">
    <a:dk1>
      <a:srgbClr val="000000"/>
    </a:dk1>
    <a:lt1>
      <a:srgbClr val="FFFFFF"/>
    </a:lt1>
    <a:dk2>
      <a:srgbClr val="009900"/>
    </a:dk2>
    <a:lt2>
      <a:srgbClr val="CC0000"/>
    </a:lt2>
    <a:accent1>
      <a:srgbClr val="CCCC00"/>
    </a:accent1>
    <a:accent2>
      <a:srgbClr val="3333CC"/>
    </a:accent2>
    <a:accent3>
      <a:srgbClr val="FFFFFF"/>
    </a:accent3>
    <a:accent4>
      <a:srgbClr val="000000"/>
    </a:accent4>
    <a:accent5>
      <a:srgbClr val="E2E2AA"/>
    </a:accent5>
    <a:accent6>
      <a:srgbClr val="2D2DB9"/>
    </a:accent6>
    <a:hlink>
      <a:srgbClr val="000000"/>
    </a:hlink>
    <a:folHlink>
      <a:srgbClr val="808080"/>
    </a:folHlink>
  </a:clrScheme>
  <a:fontScheme name="Recommending A Strategy">
    <a:majorFont>
      <a:latin typeface="Verdana"/>
      <a:ea typeface=""/>
      <a:cs typeface=""/>
    </a:majorFont>
    <a:minorFont>
      <a:latin typeface="Verdan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Recommending A Strategy 2">
    <a:dk1>
      <a:srgbClr val="000000"/>
    </a:dk1>
    <a:lt1>
      <a:srgbClr val="FFFFFF"/>
    </a:lt1>
    <a:dk2>
      <a:srgbClr val="009900"/>
    </a:dk2>
    <a:lt2>
      <a:srgbClr val="CC0000"/>
    </a:lt2>
    <a:accent1>
      <a:srgbClr val="CCCC00"/>
    </a:accent1>
    <a:accent2>
      <a:srgbClr val="3333CC"/>
    </a:accent2>
    <a:accent3>
      <a:srgbClr val="FFFFFF"/>
    </a:accent3>
    <a:accent4>
      <a:srgbClr val="000000"/>
    </a:accent4>
    <a:accent5>
      <a:srgbClr val="E2E2AA"/>
    </a:accent5>
    <a:accent6>
      <a:srgbClr val="2D2DB9"/>
    </a:accent6>
    <a:hlink>
      <a:srgbClr val="000000"/>
    </a:hlink>
    <a:folHlink>
      <a:srgbClr val="808080"/>
    </a:folHlink>
  </a:clrScheme>
  <a:fontScheme name="Recommending A Strategy">
    <a:majorFont>
      <a:latin typeface="Verdana"/>
      <a:ea typeface=""/>
      <a:cs typeface=""/>
    </a:majorFont>
    <a:minorFont>
      <a:latin typeface="Verdan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Recommending A Strategy 2">
    <a:dk1>
      <a:srgbClr val="000000"/>
    </a:dk1>
    <a:lt1>
      <a:srgbClr val="FFFFFF"/>
    </a:lt1>
    <a:dk2>
      <a:srgbClr val="009900"/>
    </a:dk2>
    <a:lt2>
      <a:srgbClr val="CC0000"/>
    </a:lt2>
    <a:accent1>
      <a:srgbClr val="CCCC00"/>
    </a:accent1>
    <a:accent2>
      <a:srgbClr val="3333CC"/>
    </a:accent2>
    <a:accent3>
      <a:srgbClr val="FFFFFF"/>
    </a:accent3>
    <a:accent4>
      <a:srgbClr val="000000"/>
    </a:accent4>
    <a:accent5>
      <a:srgbClr val="E2E2AA"/>
    </a:accent5>
    <a:accent6>
      <a:srgbClr val="2D2DB9"/>
    </a:accent6>
    <a:hlink>
      <a:srgbClr val="000000"/>
    </a:hlink>
    <a:folHlink>
      <a:srgbClr val="808080"/>
    </a:folHlink>
  </a:clrScheme>
  <a:fontScheme name="Recommending A Strategy">
    <a:majorFont>
      <a:latin typeface="Verdana"/>
      <a:ea typeface=""/>
      <a:cs typeface=""/>
    </a:majorFont>
    <a:minorFont>
      <a:latin typeface="Verdan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Recommending A Strategy 2">
    <a:dk1>
      <a:srgbClr val="000000"/>
    </a:dk1>
    <a:lt1>
      <a:srgbClr val="FFFFFF"/>
    </a:lt1>
    <a:dk2>
      <a:srgbClr val="009900"/>
    </a:dk2>
    <a:lt2>
      <a:srgbClr val="CC0000"/>
    </a:lt2>
    <a:accent1>
      <a:srgbClr val="CCCC00"/>
    </a:accent1>
    <a:accent2>
      <a:srgbClr val="3333CC"/>
    </a:accent2>
    <a:accent3>
      <a:srgbClr val="FFFFFF"/>
    </a:accent3>
    <a:accent4>
      <a:srgbClr val="000000"/>
    </a:accent4>
    <a:accent5>
      <a:srgbClr val="E2E2AA"/>
    </a:accent5>
    <a:accent6>
      <a:srgbClr val="2D2DB9"/>
    </a:accent6>
    <a:hlink>
      <a:srgbClr val="000000"/>
    </a:hlink>
    <a:folHlink>
      <a:srgbClr val="808080"/>
    </a:folHlink>
  </a:clrScheme>
  <a:fontScheme name="Recommending A Strategy">
    <a:majorFont>
      <a:latin typeface="Verdana"/>
      <a:ea typeface=""/>
      <a:cs typeface=""/>
    </a:majorFont>
    <a:minorFont>
      <a:latin typeface="Verdana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1827</TotalTime>
  <Words>5968</Words>
  <Application>Microsoft Macintosh PowerPoint</Application>
  <PresentationFormat>On-screen Show (16:9)</PresentationFormat>
  <Paragraphs>1176</Paragraphs>
  <Slides>130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130</vt:i4>
      </vt:variant>
    </vt:vector>
  </HeadingPairs>
  <TitlesOfParts>
    <vt:vector size="131" baseType="lpstr">
      <vt:lpstr>Recommending A Strategy</vt:lpstr>
      <vt:lpstr>Approaching Zero Driver Overhead  </vt:lpstr>
      <vt:lpstr>Cass Everitt</vt:lpstr>
      <vt:lpstr>Assertion</vt:lpstr>
      <vt:lpstr>But first, who are we?</vt:lpstr>
      <vt:lpstr>Many kinds of bottlenecks</vt:lpstr>
      <vt:lpstr>Some causes of driver overhead</vt:lpstr>
      <vt:lpstr>Costs that add up…</vt:lpstr>
      <vt:lpstr>Remedy? – Efficient APIs!</vt:lpstr>
      <vt:lpstr>Results</vt:lpstr>
      <vt:lpstr>Remember, these OpenGL APIs</vt:lpstr>
      <vt:lpstr>Remember, these OpenGL APIs</vt:lpstr>
      <vt:lpstr>Remember, these OpenGL APIs</vt:lpstr>
      <vt:lpstr>On with the show…</vt:lpstr>
      <vt:lpstr>Tim Foley</vt:lpstr>
      <vt:lpstr>Challenge: More Stuff per Frame</vt:lpstr>
      <vt:lpstr>Want an Order of Magnitude</vt:lpstr>
      <vt:lpstr>Three Techniques in This Talk</vt:lpstr>
      <vt:lpstr>Naïve Draw Loop</vt:lpstr>
      <vt:lpstr>Typical Draw Loop</vt:lpstr>
      <vt:lpstr>Two Ways to Improve Overhead</vt:lpstr>
      <vt:lpstr>Pack Multiple Objects per Buffer</vt:lpstr>
      <vt:lpstr>Dynamic Streaming of Geometry</vt:lpstr>
      <vt:lpstr>BufferStorage and Persistent Map</vt:lpstr>
      <vt:lpstr>Dynamic Streaming of Geometry</vt:lpstr>
      <vt:lpstr>Performance</vt:lpstr>
      <vt:lpstr>That Inner Loop Again</vt:lpstr>
      <vt:lpstr>Using an Indirect Draw</vt:lpstr>
      <vt:lpstr>One Multi-Draw Submits it All</vt:lpstr>
      <vt:lpstr>What if I don’t know the count?</vt:lpstr>
      <vt:lpstr>Per-Draw Parameters/Data</vt:lpstr>
      <vt:lpstr>How to find your draw’s data?</vt:lpstr>
      <vt:lpstr>Implement Your Own Draw ID</vt:lpstr>
      <vt:lpstr>Implement Your Own Draw ID</vt:lpstr>
      <vt:lpstr>More MultiDrawIndirect Caveats</vt:lpstr>
      <vt:lpstr>Can Be 6-10x Less Overhead</vt:lpstr>
      <vt:lpstr>Batching Across Texture Changes</vt:lpstr>
      <vt:lpstr>Packing Textures Into Arrays</vt:lpstr>
      <vt:lpstr>Packing Textures Into Arrays</vt:lpstr>
      <vt:lpstr>Options for Sampler Parameters</vt:lpstr>
      <vt:lpstr>Accessing Packed 2D Textures</vt:lpstr>
      <vt:lpstr>Texture Array ~5x Less Overhead</vt:lpstr>
      <vt:lpstr>Dramatically Reduced Overhead</vt:lpstr>
      <vt:lpstr>Graham Sellers</vt:lpstr>
      <vt:lpstr>Section Overview</vt:lpstr>
      <vt:lpstr>Texture Units - Recap</vt:lpstr>
      <vt:lpstr>Texture Units - Recap</vt:lpstr>
      <vt:lpstr>Texture Units - Recap</vt:lpstr>
      <vt:lpstr>Texture Units - Recap</vt:lpstr>
      <vt:lpstr>Bindless Textures</vt:lpstr>
      <vt:lpstr>Bindless Textures</vt:lpstr>
      <vt:lpstr>Bindless Textures</vt:lpstr>
      <vt:lpstr>Bindless Textures</vt:lpstr>
      <vt:lpstr>Bindless Textures – DANGER!!!</vt:lpstr>
      <vt:lpstr>Sparse Textures</vt:lpstr>
      <vt:lpstr>Sparse Textures</vt:lpstr>
      <vt:lpstr>Sparse Textures</vt:lpstr>
      <vt:lpstr>Sparse Textures</vt:lpstr>
      <vt:lpstr>Sparse Textures</vt:lpstr>
      <vt:lpstr>Sparse Textures</vt:lpstr>
      <vt:lpstr>Sparse Textures</vt:lpstr>
      <vt:lpstr>Sparse Textures</vt:lpstr>
      <vt:lpstr>Sparse Texture Arrays</vt:lpstr>
      <vt:lpstr>Sparse Texture Arrays</vt:lpstr>
      <vt:lpstr>Sparse Bindless Texture Arrays</vt:lpstr>
      <vt:lpstr>Sparse Bindless Texture Arrays</vt:lpstr>
      <vt:lpstr>Building Data Structures</vt:lpstr>
      <vt:lpstr>Building Data Structures</vt:lpstr>
      <vt:lpstr>Building Data Structures</vt:lpstr>
      <vt:lpstr>Building Data Structures</vt:lpstr>
      <vt:lpstr>Building Data Structures</vt:lpstr>
      <vt:lpstr>Building Data Structures</vt:lpstr>
      <vt:lpstr>John McDonald</vt:lpstr>
      <vt:lpstr>Putting it all into practice</vt:lpstr>
      <vt:lpstr>apitest</vt:lpstr>
      <vt:lpstr>The Framework</vt:lpstr>
      <vt:lpstr>The Problems So Far</vt:lpstr>
      <vt:lpstr>The Problems So Far - Continued</vt:lpstr>
      <vt:lpstr>Result discussion</vt:lpstr>
      <vt:lpstr>Decoder Ring</vt:lpstr>
      <vt:lpstr>DynamicStreaming</vt:lpstr>
      <vt:lpstr>PowerPoint Presentation</vt:lpstr>
      <vt:lpstr>PowerPoint Presentation</vt:lpstr>
      <vt:lpstr>GLMapPersistent</vt:lpstr>
      <vt:lpstr>Required Extensions</vt:lpstr>
      <vt:lpstr>Buffer Creation</vt:lpstr>
      <vt:lpstr>Dem Flags</vt:lpstr>
      <vt:lpstr>Set circular buffer head</vt:lpstr>
      <vt:lpstr>Triple Buffering ftw</vt:lpstr>
      <vt:lpstr>Buffer Create</vt:lpstr>
      <vt:lpstr>Map me… forever.</vt:lpstr>
      <vt:lpstr>Buffer Update / Render</vt:lpstr>
      <vt:lpstr>Safety Third!</vt:lpstr>
      <vt:lpstr>Write those particles</vt:lpstr>
      <vt:lpstr>Now draw (inefficiently)</vt:lpstr>
      <vt:lpstr>Update circular buffer head</vt:lpstr>
      <vt:lpstr>UntexturedObjects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GLBufferStorage-(ε|No)SDP</vt:lpstr>
      <vt:lpstr>Required Extensions</vt:lpstr>
      <vt:lpstr>NoSDP</vt:lpstr>
      <vt:lpstr>DrawElementsIndirectCommand</vt:lpstr>
      <vt:lpstr>Cmd Buffer Creation</vt:lpstr>
      <vt:lpstr>Obj Buffer Creation</vt:lpstr>
      <vt:lpstr>Cmd Buffer Update</vt:lpstr>
      <vt:lpstr>Fencing for fun and profit</vt:lpstr>
      <vt:lpstr>Someone Set Up Us The Draws</vt:lpstr>
      <vt:lpstr>Manage the Head</vt:lpstr>
      <vt:lpstr>Obj Buffer Update</vt:lpstr>
      <vt:lpstr>Obj Buffer Update / Render</vt:lpstr>
      <vt:lpstr>Seriously though, be safe</vt:lpstr>
      <vt:lpstr>Updates to object parameters</vt:lpstr>
      <vt:lpstr>Draw all the things</vt:lpstr>
      <vt:lpstr>Head management</vt:lpstr>
      <vt:lpstr>TexturedQuads</vt:lpstr>
      <vt:lpstr>PowerPoint Presentation</vt:lpstr>
      <vt:lpstr>PowerPoint Presentation</vt:lpstr>
      <vt:lpstr>PowerPoint Presentation</vt:lpstr>
      <vt:lpstr>PowerPoint Presentation</vt:lpstr>
      <vt:lpstr>TexturedQuads notes</vt:lpstr>
      <vt:lpstr>GLTextureArrayMultiDraw-(ε|No)SDP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Manager/>
  <Company>CMP Media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GDC 2005</dc:title>
  <dc:subject/>
  <dc:creator>Jamil Moledina</dc:creator>
  <cp:keywords/>
  <dc:description/>
  <cp:lastModifiedBy>JOHN MCDONALD JR</cp:lastModifiedBy>
  <cp:revision>195</cp:revision>
  <cp:lastPrinted>1904-01-01T00:00:00Z</cp:lastPrinted>
  <dcterms:created xsi:type="dcterms:W3CDTF">2011-01-18T22:56:43Z</dcterms:created>
  <dcterms:modified xsi:type="dcterms:W3CDTF">2014-03-20T21:33:13Z</dcterms:modified>
  <cp:category/>
</cp:coreProperties>
</file>

<file path=docProps/thumbnail.jpeg>
</file>